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3" r:id="rId5"/>
    <p:sldId id="259" r:id="rId6"/>
    <p:sldId id="275" r:id="rId7"/>
    <p:sldId id="276" r:id="rId8"/>
    <p:sldId id="277" r:id="rId9"/>
    <p:sldId id="278" r:id="rId10"/>
    <p:sldId id="279" r:id="rId11"/>
    <p:sldId id="280" r:id="rId12"/>
    <p:sldId id="282" r:id="rId13"/>
    <p:sldId id="283" r:id="rId14"/>
    <p:sldId id="286" r:id="rId15"/>
    <p:sldId id="287" r:id="rId16"/>
    <p:sldId id="281" r:id="rId17"/>
    <p:sldId id="284" r:id="rId18"/>
    <p:sldId id="285" r:id="rId19"/>
    <p:sldId id="270" r:id="rId20"/>
    <p:sldId id="293" r:id="rId21"/>
    <p:sldId id="271" r:id="rId22"/>
    <p:sldId id="288" r:id="rId23"/>
    <p:sldId id="289" r:id="rId24"/>
    <p:sldId id="294" r:id="rId25"/>
    <p:sldId id="272" r:id="rId26"/>
    <p:sldId id="290" r:id="rId27"/>
    <p:sldId id="273" r:id="rId28"/>
    <p:sldId id="291" r:id="rId29"/>
    <p:sldId id="292" r:id="rId30"/>
    <p:sldId id="274" r:id="rId31"/>
    <p:sldId id="264" r:id="rId32"/>
    <p:sldId id="265" r:id="rId33"/>
    <p:sldId id="260" r:id="rId34"/>
    <p:sldId id="266" r:id="rId35"/>
    <p:sldId id="261" r:id="rId36"/>
    <p:sldId id="267" r:id="rId37"/>
    <p:sldId id="268" r:id="rId38"/>
    <p:sldId id="269"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2" d="100"/>
          <a:sy n="62" d="100"/>
        </p:scale>
        <p:origin x="72" y="4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10/23/2023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10/23/2023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10/23/2023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Ofsted Feedback </a:t>
            </a:r>
            <a:br>
              <a:rPr lang="en-GB" dirty="0" smtClean="0"/>
            </a:br>
            <a:r>
              <a:rPr lang="en-GB" dirty="0" smtClean="0"/>
              <a:t> Parent- 23/10/2023</a:t>
            </a:r>
            <a:endParaRPr lang="en-GB" dirty="0"/>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17939822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Science</a:t>
            </a:r>
            <a:endParaRPr lang="en-GB" dirty="0"/>
          </a:p>
        </p:txBody>
      </p:sp>
      <p:sp>
        <p:nvSpPr>
          <p:cNvPr id="3" name="Content Placeholder 2"/>
          <p:cNvSpPr>
            <a:spLocks noGrp="1"/>
          </p:cNvSpPr>
          <p:nvPr>
            <p:ph idx="1"/>
          </p:nvPr>
        </p:nvSpPr>
        <p:spPr/>
        <p:txBody>
          <a:bodyPr/>
          <a:lstStyle/>
          <a:p>
            <a:r>
              <a:rPr lang="en-GB" dirty="0" smtClean="0"/>
              <a:t>Teachers actively pre-empt gaps</a:t>
            </a:r>
          </a:p>
          <a:p>
            <a:r>
              <a:rPr lang="en-GB" dirty="0" smtClean="0"/>
              <a:t>Teachers secure in knowledge.</a:t>
            </a:r>
          </a:p>
          <a:p>
            <a:r>
              <a:rPr lang="en-GB" dirty="0" smtClean="0"/>
              <a:t>Recalling prior learning.</a:t>
            </a:r>
          </a:p>
          <a:p>
            <a:r>
              <a:rPr lang="en-GB" dirty="0" smtClean="0"/>
              <a:t>Deliberate mistakes – really engaging discussion.</a:t>
            </a:r>
          </a:p>
          <a:p>
            <a:r>
              <a:rPr lang="en-GB" dirty="0" smtClean="0"/>
              <a:t>“I couldn’t get them to stop them telling me how much they love science”.</a:t>
            </a:r>
          </a:p>
          <a:p>
            <a:endParaRPr lang="en-GB" dirty="0"/>
          </a:p>
        </p:txBody>
      </p:sp>
    </p:spTree>
    <p:extLst>
      <p:ext uri="{BB962C8B-B14F-4D97-AF65-F5344CB8AC3E}">
        <p14:creationId xmlns:p14="http://schemas.microsoft.com/office/powerpoint/2010/main" val="208940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History </a:t>
            </a:r>
            <a:r>
              <a:rPr lang="en-GB" dirty="0"/>
              <a:t>(Deep dive)</a:t>
            </a:r>
          </a:p>
        </p:txBody>
      </p:sp>
      <p:sp>
        <p:nvSpPr>
          <p:cNvPr id="3" name="Content Placeholder 2"/>
          <p:cNvSpPr>
            <a:spLocks noGrp="1"/>
          </p:cNvSpPr>
          <p:nvPr>
            <p:ph idx="1"/>
          </p:nvPr>
        </p:nvSpPr>
        <p:spPr/>
        <p:txBody>
          <a:bodyPr/>
          <a:lstStyle/>
          <a:p>
            <a:r>
              <a:rPr lang="en-GB" dirty="0" smtClean="0"/>
              <a:t>Clear paths and intentions across the school. </a:t>
            </a:r>
          </a:p>
          <a:p>
            <a:r>
              <a:rPr lang="en-GB" dirty="0" smtClean="0"/>
              <a:t>Chronology threaded throughout the curriculum.</a:t>
            </a:r>
          </a:p>
          <a:p>
            <a:r>
              <a:rPr lang="en-GB" dirty="0" smtClean="0"/>
              <a:t>“Subject leader knows subject inside out, knows next steps and how it all breaks down”. </a:t>
            </a:r>
          </a:p>
          <a:p>
            <a:r>
              <a:rPr lang="en-GB" dirty="0" smtClean="0"/>
              <a:t>Victorians – learning to be historians. “It was really really nice”.</a:t>
            </a:r>
          </a:p>
          <a:p>
            <a:r>
              <a:rPr lang="en-GB" dirty="0" smtClean="0"/>
              <a:t>Excellent use of videos and pupil led discussion.</a:t>
            </a:r>
            <a:endParaRPr lang="en-GB" dirty="0"/>
          </a:p>
        </p:txBody>
      </p:sp>
    </p:spTree>
    <p:extLst>
      <p:ext uri="{BB962C8B-B14F-4D97-AF65-F5344CB8AC3E}">
        <p14:creationId xmlns:p14="http://schemas.microsoft.com/office/powerpoint/2010/main" val="276864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History</a:t>
            </a:r>
            <a:endParaRPr lang="en-GB" dirty="0"/>
          </a:p>
        </p:txBody>
      </p:sp>
      <p:sp>
        <p:nvSpPr>
          <p:cNvPr id="3" name="Content Placeholder 2"/>
          <p:cNvSpPr>
            <a:spLocks noGrp="1"/>
          </p:cNvSpPr>
          <p:nvPr>
            <p:ph idx="1"/>
          </p:nvPr>
        </p:nvSpPr>
        <p:spPr/>
        <p:txBody>
          <a:bodyPr/>
          <a:lstStyle/>
          <a:p>
            <a:r>
              <a:rPr lang="en-GB" dirty="0" smtClean="0"/>
              <a:t>Used incredible language and the debates were rigorous and fierce. </a:t>
            </a:r>
          </a:p>
          <a:p>
            <a:r>
              <a:rPr lang="en-GB" dirty="0" smtClean="0"/>
              <a:t>Assessment tracks progress and attainment.</a:t>
            </a:r>
          </a:p>
          <a:p>
            <a:r>
              <a:rPr lang="en-GB" dirty="0" smtClean="0"/>
              <a:t>The teachers listen to what they children say and they listen to each other. </a:t>
            </a:r>
          </a:p>
          <a:p>
            <a:r>
              <a:rPr lang="en-GB" dirty="0" smtClean="0"/>
              <a:t>“The children wanted to tell us everything they have done, they clearly love history and learning and I was sad that I had to stop them”. </a:t>
            </a:r>
            <a:endParaRPr lang="en-GB" dirty="0"/>
          </a:p>
        </p:txBody>
      </p:sp>
    </p:spTree>
    <p:extLst>
      <p:ext uri="{BB962C8B-B14F-4D97-AF65-F5344CB8AC3E}">
        <p14:creationId xmlns:p14="http://schemas.microsoft.com/office/powerpoint/2010/main" val="1051550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Art (Deep dive)</a:t>
            </a:r>
            <a:endParaRPr lang="en-GB" dirty="0"/>
          </a:p>
        </p:txBody>
      </p:sp>
      <p:sp>
        <p:nvSpPr>
          <p:cNvPr id="3" name="Content Placeholder 2"/>
          <p:cNvSpPr>
            <a:spLocks noGrp="1"/>
          </p:cNvSpPr>
          <p:nvPr>
            <p:ph idx="1"/>
          </p:nvPr>
        </p:nvSpPr>
        <p:spPr/>
        <p:txBody>
          <a:bodyPr/>
          <a:lstStyle/>
          <a:p>
            <a:r>
              <a:rPr lang="en-GB" dirty="0" smtClean="0"/>
              <a:t>Clear intent across the curriculum.</a:t>
            </a:r>
          </a:p>
          <a:p>
            <a:r>
              <a:rPr lang="en-GB" dirty="0" smtClean="0"/>
              <a:t>Mapped out from EYFS to Y6.</a:t>
            </a:r>
          </a:p>
          <a:p>
            <a:r>
              <a:rPr lang="en-GB" dirty="0" smtClean="0"/>
              <a:t>Used to meet the children’s needs. </a:t>
            </a:r>
          </a:p>
          <a:p>
            <a:r>
              <a:rPr lang="en-GB" dirty="0" smtClean="0"/>
              <a:t>Great links to other subjects and joined up learning. </a:t>
            </a:r>
          </a:p>
          <a:p>
            <a:endParaRPr lang="en-GB" dirty="0" smtClean="0"/>
          </a:p>
          <a:p>
            <a:endParaRPr lang="en-GB" dirty="0"/>
          </a:p>
        </p:txBody>
      </p:sp>
    </p:spTree>
    <p:extLst>
      <p:ext uri="{BB962C8B-B14F-4D97-AF65-F5344CB8AC3E}">
        <p14:creationId xmlns:p14="http://schemas.microsoft.com/office/powerpoint/2010/main" val="106155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 - </a:t>
            </a:r>
            <a:r>
              <a:rPr lang="en-GB" dirty="0"/>
              <a:t>(Shallow paddle)</a:t>
            </a:r>
          </a:p>
        </p:txBody>
      </p:sp>
      <p:sp>
        <p:nvSpPr>
          <p:cNvPr id="3" name="Content Placeholder 2"/>
          <p:cNvSpPr>
            <a:spLocks noGrp="1"/>
          </p:cNvSpPr>
          <p:nvPr>
            <p:ph idx="1"/>
          </p:nvPr>
        </p:nvSpPr>
        <p:spPr/>
        <p:txBody>
          <a:bodyPr/>
          <a:lstStyle/>
          <a:p>
            <a:r>
              <a:rPr lang="en-GB" dirty="0" smtClean="0"/>
              <a:t>Well managed and mapped out.</a:t>
            </a:r>
          </a:p>
          <a:p>
            <a:r>
              <a:rPr lang="en-GB" dirty="0" smtClean="0"/>
              <a:t>Knowledge built in.</a:t>
            </a:r>
          </a:p>
          <a:p>
            <a:r>
              <a:rPr lang="en-GB" dirty="0" smtClean="0"/>
              <a:t>Good teacher understanding.</a:t>
            </a:r>
          </a:p>
          <a:p>
            <a:r>
              <a:rPr lang="en-GB" dirty="0" smtClean="0"/>
              <a:t>Teachers modelled correct procedures.</a:t>
            </a:r>
          </a:p>
          <a:p>
            <a:r>
              <a:rPr lang="en-GB" dirty="0" smtClean="0"/>
              <a:t>Children knew what they were learning and what they had learnt.</a:t>
            </a:r>
          </a:p>
        </p:txBody>
      </p:sp>
    </p:spTree>
    <p:extLst>
      <p:ext uri="{BB962C8B-B14F-4D97-AF65-F5344CB8AC3E}">
        <p14:creationId xmlns:p14="http://schemas.microsoft.com/office/powerpoint/2010/main" val="2979039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Geography – (Shallow paddle)</a:t>
            </a:r>
            <a:endParaRPr lang="en-GB" dirty="0"/>
          </a:p>
        </p:txBody>
      </p:sp>
      <p:sp>
        <p:nvSpPr>
          <p:cNvPr id="3" name="Content Placeholder 2"/>
          <p:cNvSpPr>
            <a:spLocks noGrp="1"/>
          </p:cNvSpPr>
          <p:nvPr>
            <p:ph idx="1"/>
          </p:nvPr>
        </p:nvSpPr>
        <p:spPr/>
        <p:txBody>
          <a:bodyPr/>
          <a:lstStyle/>
          <a:p>
            <a:r>
              <a:rPr lang="en-GB" dirty="0" smtClean="0"/>
              <a:t>Skills build progressively and are highlighted. </a:t>
            </a:r>
          </a:p>
          <a:p>
            <a:r>
              <a:rPr lang="en-GB" dirty="0" smtClean="0"/>
              <a:t>Good coverage of the curriculum in book and through discussion. </a:t>
            </a:r>
          </a:p>
          <a:p>
            <a:r>
              <a:rPr lang="en-GB" dirty="0" smtClean="0"/>
              <a:t>Fieldwork in clear and well planned.</a:t>
            </a:r>
          </a:p>
          <a:p>
            <a:r>
              <a:rPr lang="en-GB" dirty="0" smtClean="0"/>
              <a:t>Knowledge organisers show progression. </a:t>
            </a:r>
            <a:endParaRPr lang="en-GB" dirty="0"/>
          </a:p>
        </p:txBody>
      </p:sp>
    </p:spTree>
    <p:extLst>
      <p:ext uri="{BB962C8B-B14F-4D97-AF65-F5344CB8AC3E}">
        <p14:creationId xmlns:p14="http://schemas.microsoft.com/office/powerpoint/2010/main" val="2801529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SEND</a:t>
            </a:r>
            <a:endParaRPr lang="en-GB" dirty="0"/>
          </a:p>
        </p:txBody>
      </p:sp>
      <p:sp>
        <p:nvSpPr>
          <p:cNvPr id="3" name="Content Placeholder 2"/>
          <p:cNvSpPr>
            <a:spLocks noGrp="1"/>
          </p:cNvSpPr>
          <p:nvPr>
            <p:ph idx="1"/>
          </p:nvPr>
        </p:nvSpPr>
        <p:spPr/>
        <p:txBody>
          <a:bodyPr/>
          <a:lstStyle/>
          <a:p>
            <a:r>
              <a:rPr lang="en-GB" dirty="0" smtClean="0"/>
              <a:t>SEND fully incorporated into every class. </a:t>
            </a:r>
          </a:p>
          <a:p>
            <a:r>
              <a:rPr lang="en-GB" dirty="0" smtClean="0"/>
              <a:t>Curriculum intent the same and well differentiated. </a:t>
            </a:r>
          </a:p>
          <a:p>
            <a:r>
              <a:rPr lang="en-GB" dirty="0" smtClean="0"/>
              <a:t>Planning and targets carefully designed to supporting pupils with an EHCP achieving their outcomes. </a:t>
            </a:r>
          </a:p>
          <a:p>
            <a:r>
              <a:rPr lang="en-GB" dirty="0" smtClean="0"/>
              <a:t>“Parents couldn’t speak highly enough of the provision and care the pupils receive at your school”.</a:t>
            </a:r>
            <a:endParaRPr lang="en-GB" dirty="0"/>
          </a:p>
        </p:txBody>
      </p:sp>
    </p:spTree>
    <p:extLst>
      <p:ext uri="{BB962C8B-B14F-4D97-AF65-F5344CB8AC3E}">
        <p14:creationId xmlns:p14="http://schemas.microsoft.com/office/powerpoint/2010/main" val="2116335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SEND</a:t>
            </a:r>
            <a:endParaRPr lang="en-GB" dirty="0"/>
          </a:p>
        </p:txBody>
      </p:sp>
      <p:sp>
        <p:nvSpPr>
          <p:cNvPr id="3" name="Content Placeholder 2"/>
          <p:cNvSpPr>
            <a:spLocks noGrp="1"/>
          </p:cNvSpPr>
          <p:nvPr>
            <p:ph idx="1"/>
          </p:nvPr>
        </p:nvSpPr>
        <p:spPr/>
        <p:txBody>
          <a:bodyPr/>
          <a:lstStyle/>
          <a:p>
            <a:r>
              <a:rPr lang="en-GB" dirty="0" smtClean="0"/>
              <a:t>TAs are highly trained in phonics. “I could not see any difference in the quality of teaching between teachers and teaching assistants”. </a:t>
            </a:r>
          </a:p>
          <a:p>
            <a:r>
              <a:rPr lang="en-GB" dirty="0" smtClean="0"/>
              <a:t>Strong TA questioning and supporting learning. </a:t>
            </a:r>
          </a:p>
          <a:p>
            <a:r>
              <a:rPr lang="en-GB" dirty="0" smtClean="0"/>
              <a:t>Bespoke provision embedded across school, coloured paper, acetates, writing wedges, boxes for posture and ear defenders etc. </a:t>
            </a:r>
          </a:p>
          <a:p>
            <a:r>
              <a:rPr lang="en-GB" dirty="0" smtClean="0"/>
              <a:t>Effective links with all support services. </a:t>
            </a:r>
          </a:p>
          <a:p>
            <a:r>
              <a:rPr lang="en-GB" dirty="0" smtClean="0"/>
              <a:t>All children get what they need.  </a:t>
            </a:r>
            <a:endParaRPr lang="en-GB" dirty="0"/>
          </a:p>
        </p:txBody>
      </p:sp>
    </p:spTree>
    <p:extLst>
      <p:ext uri="{BB962C8B-B14F-4D97-AF65-F5344CB8AC3E}">
        <p14:creationId xmlns:p14="http://schemas.microsoft.com/office/powerpoint/2010/main" val="2815896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SEND</a:t>
            </a:r>
            <a:endParaRPr lang="en-GB" dirty="0"/>
          </a:p>
        </p:txBody>
      </p:sp>
      <p:sp>
        <p:nvSpPr>
          <p:cNvPr id="3" name="Content Placeholder 2"/>
          <p:cNvSpPr>
            <a:spLocks noGrp="1"/>
          </p:cNvSpPr>
          <p:nvPr>
            <p:ph idx="1"/>
          </p:nvPr>
        </p:nvSpPr>
        <p:spPr/>
        <p:txBody>
          <a:bodyPr/>
          <a:lstStyle/>
          <a:p>
            <a:r>
              <a:rPr lang="en-GB" dirty="0" smtClean="0"/>
              <a:t>Loving and caring support.</a:t>
            </a:r>
          </a:p>
          <a:p>
            <a:r>
              <a:rPr lang="en-GB" dirty="0" smtClean="0"/>
              <a:t>Well staffed and everyone knew the children’s needs inside out. </a:t>
            </a:r>
          </a:p>
          <a:p>
            <a:r>
              <a:rPr lang="en-GB" dirty="0" smtClean="0"/>
              <a:t>Same message across the school.</a:t>
            </a:r>
          </a:p>
          <a:p>
            <a:r>
              <a:rPr lang="en-GB" dirty="0" smtClean="0"/>
              <a:t>Teachers breaking down learning and support.</a:t>
            </a:r>
          </a:p>
          <a:p>
            <a:r>
              <a:rPr lang="en-GB" dirty="0" smtClean="0"/>
              <a:t>Adult support very effective. </a:t>
            </a:r>
            <a:endParaRPr lang="en-GB" dirty="0"/>
          </a:p>
        </p:txBody>
      </p:sp>
    </p:spTree>
    <p:extLst>
      <p:ext uri="{BB962C8B-B14F-4D97-AF65-F5344CB8AC3E}">
        <p14:creationId xmlns:p14="http://schemas.microsoft.com/office/powerpoint/2010/main" val="1035762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Leadership and Management</a:t>
            </a:r>
          </a:p>
        </p:txBody>
      </p:sp>
      <p:sp>
        <p:nvSpPr>
          <p:cNvPr id="3" name="Content Placeholder 2"/>
          <p:cNvSpPr>
            <a:spLocks noGrp="1"/>
          </p:cNvSpPr>
          <p:nvPr>
            <p:ph idx="1"/>
          </p:nvPr>
        </p:nvSpPr>
        <p:spPr/>
        <p:txBody>
          <a:bodyPr/>
          <a:lstStyle/>
          <a:p>
            <a:r>
              <a:rPr lang="en-GB" dirty="0" smtClean="0"/>
              <a:t>Clear vision and values for all leaders.</a:t>
            </a:r>
          </a:p>
          <a:p>
            <a:r>
              <a:rPr lang="en-GB" dirty="0" smtClean="0"/>
              <a:t>Values underpin school and strategic planning. </a:t>
            </a:r>
          </a:p>
          <a:p>
            <a:r>
              <a:rPr lang="en-GB" dirty="0" smtClean="0"/>
              <a:t>Leaders know where the school is. </a:t>
            </a:r>
          </a:p>
          <a:p>
            <a:r>
              <a:rPr lang="en-GB" dirty="0" smtClean="0"/>
              <a:t>Forward thinking.</a:t>
            </a:r>
          </a:p>
          <a:p>
            <a:r>
              <a:rPr lang="en-GB" dirty="0" smtClean="0"/>
              <a:t>Strong narrative against framework. </a:t>
            </a:r>
          </a:p>
          <a:p>
            <a:r>
              <a:rPr lang="en-GB" dirty="0" smtClean="0"/>
              <a:t>“Leaders are considerate and leadership has brought about positive change”.</a:t>
            </a:r>
          </a:p>
          <a:p>
            <a:endParaRPr lang="en-GB" dirty="0"/>
          </a:p>
        </p:txBody>
      </p:sp>
    </p:spTree>
    <p:extLst>
      <p:ext uri="{BB962C8B-B14F-4D97-AF65-F5344CB8AC3E}">
        <p14:creationId xmlns:p14="http://schemas.microsoft.com/office/powerpoint/2010/main" val="65759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a:t>
            </a:r>
            <a:endParaRPr lang="en-GB" dirty="0"/>
          </a:p>
        </p:txBody>
      </p:sp>
      <p:sp>
        <p:nvSpPr>
          <p:cNvPr id="3" name="Content Placeholder 2"/>
          <p:cNvSpPr>
            <a:spLocks noGrp="1"/>
          </p:cNvSpPr>
          <p:nvPr>
            <p:ph idx="1"/>
          </p:nvPr>
        </p:nvSpPr>
        <p:spPr/>
        <p:txBody>
          <a:bodyPr/>
          <a:lstStyle/>
          <a:p>
            <a:r>
              <a:rPr lang="en-GB" dirty="0" smtClean="0"/>
              <a:t>Ofsted Categories </a:t>
            </a:r>
          </a:p>
          <a:p>
            <a:r>
              <a:rPr lang="en-GB" dirty="0" smtClean="0"/>
              <a:t>Feedback </a:t>
            </a:r>
          </a:p>
          <a:p>
            <a:r>
              <a:rPr lang="en-GB" dirty="0" smtClean="0"/>
              <a:t>Next steps</a:t>
            </a:r>
          </a:p>
          <a:p>
            <a:r>
              <a:rPr lang="en-GB" dirty="0" smtClean="0"/>
              <a:t>What next </a:t>
            </a:r>
          </a:p>
        </p:txBody>
      </p:sp>
    </p:spTree>
    <p:extLst>
      <p:ext uri="{BB962C8B-B14F-4D97-AF65-F5344CB8AC3E}">
        <p14:creationId xmlns:p14="http://schemas.microsoft.com/office/powerpoint/2010/main" val="90980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Leadership and Management</a:t>
            </a:r>
          </a:p>
        </p:txBody>
      </p:sp>
      <p:sp>
        <p:nvSpPr>
          <p:cNvPr id="3" name="Content Placeholder 2"/>
          <p:cNvSpPr>
            <a:spLocks noGrp="1"/>
          </p:cNvSpPr>
          <p:nvPr>
            <p:ph idx="1"/>
          </p:nvPr>
        </p:nvSpPr>
        <p:spPr/>
        <p:txBody>
          <a:bodyPr/>
          <a:lstStyle/>
          <a:p>
            <a:r>
              <a:rPr lang="en-GB" dirty="0" smtClean="0"/>
              <a:t>Strong training and support.</a:t>
            </a:r>
          </a:p>
          <a:p>
            <a:r>
              <a:rPr lang="en-GB" dirty="0" smtClean="0"/>
              <a:t>Strong engagement with parents. </a:t>
            </a:r>
          </a:p>
          <a:p>
            <a:r>
              <a:rPr lang="en-GB" dirty="0" smtClean="0"/>
              <a:t>Parent comments are extremely positive and the parents feel they can approach school about anything. </a:t>
            </a:r>
          </a:p>
          <a:p>
            <a:r>
              <a:rPr lang="en-GB" dirty="0"/>
              <a:t>Staff are incredibly proud of this school. </a:t>
            </a:r>
          </a:p>
          <a:p>
            <a:r>
              <a:rPr lang="en-GB" dirty="0"/>
              <a:t>“Staff survey is exceptionally positive, which is unusual”. </a:t>
            </a:r>
          </a:p>
          <a:p>
            <a:endParaRPr lang="en-GB" dirty="0" smtClean="0"/>
          </a:p>
          <a:p>
            <a:endParaRPr lang="en-GB" dirty="0"/>
          </a:p>
        </p:txBody>
      </p:sp>
    </p:spTree>
    <p:extLst>
      <p:ext uri="{BB962C8B-B14F-4D97-AF65-F5344CB8AC3E}">
        <p14:creationId xmlns:p14="http://schemas.microsoft.com/office/powerpoint/2010/main" val="101252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Behaviour and Attitudes		</a:t>
            </a:r>
          </a:p>
        </p:txBody>
      </p:sp>
      <p:sp>
        <p:nvSpPr>
          <p:cNvPr id="3" name="Content Placeholder 2"/>
          <p:cNvSpPr>
            <a:spLocks noGrp="1"/>
          </p:cNvSpPr>
          <p:nvPr>
            <p:ph idx="1"/>
          </p:nvPr>
        </p:nvSpPr>
        <p:spPr/>
        <p:txBody>
          <a:bodyPr/>
          <a:lstStyle/>
          <a:p>
            <a:r>
              <a:rPr lang="en-GB" dirty="0" smtClean="0"/>
              <a:t>Busy environments, pupils know expectations and routines in place. </a:t>
            </a:r>
          </a:p>
          <a:p>
            <a:r>
              <a:rPr lang="en-GB" dirty="0" smtClean="0"/>
              <a:t>Collective worship – really engaged children and linked to values. “Lovely to see”.</a:t>
            </a:r>
          </a:p>
          <a:p>
            <a:r>
              <a:rPr lang="en-GB" dirty="0" smtClean="0"/>
              <a:t>Pupils were very positive about behaviour and honest. “Sometimes people do bad stuff, we tell and it gets sorted”. </a:t>
            </a:r>
          </a:p>
          <a:p>
            <a:r>
              <a:rPr lang="en-GB" dirty="0" smtClean="0"/>
              <a:t>School parliament is fully inclusive, very confident and flourish with freedom given. </a:t>
            </a:r>
            <a:endParaRPr lang="en-GB" dirty="0"/>
          </a:p>
        </p:txBody>
      </p:sp>
    </p:spTree>
    <p:extLst>
      <p:ext uri="{BB962C8B-B14F-4D97-AF65-F5344CB8AC3E}">
        <p14:creationId xmlns:p14="http://schemas.microsoft.com/office/powerpoint/2010/main" val="2416875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Behaviour and Attitudes	</a:t>
            </a:r>
          </a:p>
        </p:txBody>
      </p:sp>
      <p:sp>
        <p:nvSpPr>
          <p:cNvPr id="3" name="Content Placeholder 2"/>
          <p:cNvSpPr>
            <a:spLocks noGrp="1"/>
          </p:cNvSpPr>
          <p:nvPr>
            <p:ph idx="1"/>
          </p:nvPr>
        </p:nvSpPr>
        <p:spPr/>
        <p:txBody>
          <a:bodyPr/>
          <a:lstStyle/>
          <a:p>
            <a:r>
              <a:rPr lang="en-GB" dirty="0" smtClean="0"/>
              <a:t>Attendance has improved in all areas and above national average.</a:t>
            </a:r>
          </a:p>
          <a:p>
            <a:r>
              <a:rPr lang="en-GB" dirty="0" smtClean="0"/>
              <a:t>100% attendance increased. </a:t>
            </a:r>
          </a:p>
          <a:p>
            <a:r>
              <a:rPr lang="en-GB" dirty="0" smtClean="0"/>
              <a:t>The number of children late to school is still an issue and positive action has been taken to address. </a:t>
            </a:r>
          </a:p>
          <a:p>
            <a:r>
              <a:rPr lang="en-GB" dirty="0" smtClean="0"/>
              <a:t>Behaviour policies followed consistently in all areas. </a:t>
            </a:r>
          </a:p>
          <a:p>
            <a:r>
              <a:rPr lang="en-GB" dirty="0" smtClean="0"/>
              <a:t>Systems are in place to identify, support and monitor any behavioural issues. </a:t>
            </a:r>
            <a:endParaRPr lang="en-GB" dirty="0"/>
          </a:p>
        </p:txBody>
      </p:sp>
    </p:spTree>
    <p:extLst>
      <p:ext uri="{BB962C8B-B14F-4D97-AF65-F5344CB8AC3E}">
        <p14:creationId xmlns:p14="http://schemas.microsoft.com/office/powerpoint/2010/main" val="3792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Behaviour and Attitudes</a:t>
            </a:r>
          </a:p>
        </p:txBody>
      </p:sp>
      <p:sp>
        <p:nvSpPr>
          <p:cNvPr id="3" name="Content Placeholder 2"/>
          <p:cNvSpPr>
            <a:spLocks noGrp="1"/>
          </p:cNvSpPr>
          <p:nvPr>
            <p:ph idx="1"/>
          </p:nvPr>
        </p:nvSpPr>
        <p:spPr/>
        <p:txBody>
          <a:bodyPr/>
          <a:lstStyle/>
          <a:p>
            <a:r>
              <a:rPr lang="en-GB" dirty="0" smtClean="0"/>
              <a:t>The vast majority of parents are very happy with the behaviour in school and how any issues are addressed. </a:t>
            </a:r>
          </a:p>
          <a:p>
            <a:r>
              <a:rPr lang="en-GB" dirty="0" smtClean="0"/>
              <a:t>Incidents and types of behaviours are tracked. </a:t>
            </a:r>
          </a:p>
          <a:p>
            <a:r>
              <a:rPr lang="en-GB" dirty="0" smtClean="0"/>
              <a:t>Lovely atmosphere in school. </a:t>
            </a:r>
          </a:p>
          <a:p>
            <a:r>
              <a:rPr lang="en-GB" dirty="0" smtClean="0"/>
              <a:t>Pupils are polite and courteous.</a:t>
            </a:r>
          </a:p>
          <a:p>
            <a:r>
              <a:rPr lang="en-GB" dirty="0" smtClean="0"/>
              <a:t>Staff spot issues and deal with them.</a:t>
            </a:r>
          </a:p>
        </p:txBody>
      </p:sp>
    </p:spTree>
    <p:extLst>
      <p:ext uri="{BB962C8B-B14F-4D97-AF65-F5344CB8AC3E}">
        <p14:creationId xmlns:p14="http://schemas.microsoft.com/office/powerpoint/2010/main" val="376861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Governance</a:t>
            </a:r>
            <a:endParaRPr lang="en-GB" dirty="0"/>
          </a:p>
        </p:txBody>
      </p:sp>
      <p:sp>
        <p:nvSpPr>
          <p:cNvPr id="3" name="Content Placeholder 2"/>
          <p:cNvSpPr>
            <a:spLocks noGrp="1"/>
          </p:cNvSpPr>
          <p:nvPr>
            <p:ph idx="1"/>
          </p:nvPr>
        </p:nvSpPr>
        <p:spPr/>
        <p:txBody>
          <a:bodyPr/>
          <a:lstStyle/>
          <a:p>
            <a:r>
              <a:rPr lang="en-GB" dirty="0" smtClean="0"/>
              <a:t>Governors are extremely passionate about the school, have a wealth of knowledge and diverse backgrounds. </a:t>
            </a:r>
          </a:p>
          <a:p>
            <a:r>
              <a:rPr lang="en-GB" dirty="0" smtClean="0"/>
              <a:t>They support leaders in the strategic leadership of the school. </a:t>
            </a:r>
          </a:p>
          <a:p>
            <a:r>
              <a:rPr lang="en-GB" dirty="0" smtClean="0"/>
              <a:t>Governance is effective. </a:t>
            </a:r>
            <a:endParaRPr lang="en-GB" dirty="0"/>
          </a:p>
        </p:txBody>
      </p:sp>
    </p:spTree>
    <p:extLst>
      <p:ext uri="{BB962C8B-B14F-4D97-AF65-F5344CB8AC3E}">
        <p14:creationId xmlns:p14="http://schemas.microsoft.com/office/powerpoint/2010/main" val="4103036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Personal development</a:t>
            </a:r>
          </a:p>
        </p:txBody>
      </p:sp>
      <p:sp>
        <p:nvSpPr>
          <p:cNvPr id="3" name="Content Placeholder 2"/>
          <p:cNvSpPr>
            <a:spLocks noGrp="1"/>
          </p:cNvSpPr>
          <p:nvPr>
            <p:ph idx="1"/>
          </p:nvPr>
        </p:nvSpPr>
        <p:spPr/>
        <p:txBody>
          <a:bodyPr>
            <a:normAutofit lnSpcReduction="10000"/>
          </a:bodyPr>
          <a:lstStyle/>
          <a:p>
            <a:r>
              <a:rPr lang="en-GB" dirty="0" smtClean="0"/>
              <a:t>PSHE scheme is sequenced, development and age appropriate.</a:t>
            </a:r>
          </a:p>
          <a:p>
            <a:r>
              <a:rPr lang="en-GB" dirty="0" smtClean="0"/>
              <a:t>Builds over times and allows adaptation for the needs of the children.</a:t>
            </a:r>
          </a:p>
          <a:p>
            <a:r>
              <a:rPr lang="en-GB" dirty="0" smtClean="0"/>
              <a:t>Implementation – clear throughout school and especially in pupil discussions. </a:t>
            </a:r>
          </a:p>
          <a:p>
            <a:r>
              <a:rPr lang="en-GB" dirty="0" smtClean="0"/>
              <a:t>British Values are a strength. </a:t>
            </a:r>
          </a:p>
          <a:p>
            <a:r>
              <a:rPr lang="en-GB" dirty="0" smtClean="0"/>
              <a:t>Really positive emotional health, healthy living and expressing feelings. </a:t>
            </a:r>
          </a:p>
          <a:p>
            <a:r>
              <a:rPr lang="en-GB" dirty="0" smtClean="0"/>
              <a:t>Worry box is effective for pupils. </a:t>
            </a:r>
            <a:endParaRPr lang="en-GB" dirty="0"/>
          </a:p>
        </p:txBody>
      </p:sp>
    </p:spTree>
    <p:extLst>
      <p:ext uri="{BB962C8B-B14F-4D97-AF65-F5344CB8AC3E}">
        <p14:creationId xmlns:p14="http://schemas.microsoft.com/office/powerpoint/2010/main" val="184799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Parliament</a:t>
            </a:r>
            <a:endParaRPr lang="en-GB" dirty="0"/>
          </a:p>
        </p:txBody>
      </p:sp>
      <p:sp>
        <p:nvSpPr>
          <p:cNvPr id="3" name="Content Placeholder 2"/>
          <p:cNvSpPr>
            <a:spLocks noGrp="1"/>
          </p:cNvSpPr>
          <p:nvPr>
            <p:ph idx="1"/>
          </p:nvPr>
        </p:nvSpPr>
        <p:spPr/>
        <p:txBody>
          <a:bodyPr/>
          <a:lstStyle/>
          <a:p>
            <a:r>
              <a:rPr lang="en-GB" dirty="0" smtClean="0"/>
              <a:t>All explained job roles. </a:t>
            </a:r>
          </a:p>
          <a:p>
            <a:r>
              <a:rPr lang="en-GB" dirty="0" smtClean="0"/>
              <a:t>Talked about road safety, meeting MP, recycling and clearly felt part of decisions. </a:t>
            </a:r>
          </a:p>
          <a:p>
            <a:r>
              <a:rPr lang="en-GB" dirty="0" smtClean="0"/>
              <a:t>They feedback to classes and the whole school. </a:t>
            </a:r>
          </a:p>
          <a:p>
            <a:r>
              <a:rPr lang="en-GB" dirty="0" smtClean="0"/>
              <a:t>Very confident young people, who are proud of their school. </a:t>
            </a:r>
            <a:endParaRPr lang="en-GB" dirty="0"/>
          </a:p>
        </p:txBody>
      </p:sp>
    </p:spTree>
    <p:extLst>
      <p:ext uri="{BB962C8B-B14F-4D97-AF65-F5344CB8AC3E}">
        <p14:creationId xmlns:p14="http://schemas.microsoft.com/office/powerpoint/2010/main" val="1632059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Early Years	</a:t>
            </a:r>
          </a:p>
        </p:txBody>
      </p:sp>
      <p:sp>
        <p:nvSpPr>
          <p:cNvPr id="3" name="Content Placeholder 2"/>
          <p:cNvSpPr>
            <a:spLocks noGrp="1"/>
          </p:cNvSpPr>
          <p:nvPr>
            <p:ph idx="1"/>
          </p:nvPr>
        </p:nvSpPr>
        <p:spPr/>
        <p:txBody>
          <a:bodyPr/>
          <a:lstStyle/>
          <a:p>
            <a:r>
              <a:rPr lang="en-GB" dirty="0" smtClean="0"/>
              <a:t>Passionate and actively seek to improve their offer. </a:t>
            </a:r>
          </a:p>
          <a:p>
            <a:r>
              <a:rPr lang="en-GB" dirty="0" smtClean="0"/>
              <a:t>Professional development is strong and actively sought out – Early Excellence. </a:t>
            </a:r>
          </a:p>
          <a:p>
            <a:r>
              <a:rPr lang="en-GB" dirty="0" smtClean="0"/>
              <a:t>Change curriculum to meet the needs of the pupils.</a:t>
            </a:r>
          </a:p>
          <a:p>
            <a:r>
              <a:rPr lang="en-GB" dirty="0" smtClean="0"/>
              <a:t>Lovely staff / pupils interaction, questioning and relationships. </a:t>
            </a:r>
          </a:p>
          <a:p>
            <a:r>
              <a:rPr lang="en-GB" dirty="0" smtClean="0"/>
              <a:t>A love of reading fostered.  </a:t>
            </a:r>
            <a:endParaRPr lang="en-GB" dirty="0"/>
          </a:p>
        </p:txBody>
      </p:sp>
    </p:spTree>
    <p:extLst>
      <p:ext uri="{BB962C8B-B14F-4D97-AF65-F5344CB8AC3E}">
        <p14:creationId xmlns:p14="http://schemas.microsoft.com/office/powerpoint/2010/main" val="3499181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Early Years</a:t>
            </a:r>
            <a:endParaRPr lang="en-GB" dirty="0"/>
          </a:p>
        </p:txBody>
      </p:sp>
      <p:sp>
        <p:nvSpPr>
          <p:cNvPr id="3" name="Content Placeholder 2"/>
          <p:cNvSpPr>
            <a:spLocks noGrp="1"/>
          </p:cNvSpPr>
          <p:nvPr>
            <p:ph idx="1"/>
          </p:nvPr>
        </p:nvSpPr>
        <p:spPr/>
        <p:txBody>
          <a:bodyPr/>
          <a:lstStyle/>
          <a:p>
            <a:r>
              <a:rPr lang="en-GB" dirty="0" smtClean="0"/>
              <a:t>Encourage curiosity.</a:t>
            </a:r>
          </a:p>
          <a:p>
            <a:r>
              <a:rPr lang="en-GB" dirty="0" smtClean="0"/>
              <a:t>Role play – great use of real objects. </a:t>
            </a:r>
          </a:p>
          <a:p>
            <a:r>
              <a:rPr lang="en-GB" dirty="0" smtClean="0"/>
              <a:t>CPD – clear comprehensive and extremely effective. </a:t>
            </a:r>
          </a:p>
          <a:p>
            <a:r>
              <a:rPr lang="en-GB" dirty="0" smtClean="0"/>
              <a:t>Nurturing and positive relationships. </a:t>
            </a:r>
          </a:p>
          <a:p>
            <a:r>
              <a:rPr lang="en-GB" dirty="0" smtClean="0"/>
              <a:t>All learners active. </a:t>
            </a:r>
          </a:p>
          <a:p>
            <a:r>
              <a:rPr lang="en-GB" dirty="0" smtClean="0"/>
              <a:t>Children love learning. </a:t>
            </a:r>
          </a:p>
          <a:p>
            <a:endParaRPr lang="en-GB" dirty="0" smtClean="0"/>
          </a:p>
        </p:txBody>
      </p:sp>
    </p:spTree>
    <p:extLst>
      <p:ext uri="{BB962C8B-B14F-4D97-AF65-F5344CB8AC3E}">
        <p14:creationId xmlns:p14="http://schemas.microsoft.com/office/powerpoint/2010/main" val="404072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Early Years</a:t>
            </a:r>
            <a:endParaRPr lang="en-GB" dirty="0"/>
          </a:p>
        </p:txBody>
      </p:sp>
      <p:sp>
        <p:nvSpPr>
          <p:cNvPr id="3" name="Content Placeholder 2"/>
          <p:cNvSpPr>
            <a:spLocks noGrp="1"/>
          </p:cNvSpPr>
          <p:nvPr>
            <p:ph idx="1"/>
          </p:nvPr>
        </p:nvSpPr>
        <p:spPr/>
        <p:txBody>
          <a:bodyPr/>
          <a:lstStyle/>
          <a:p>
            <a:r>
              <a:rPr lang="en-GB" dirty="0" smtClean="0"/>
              <a:t>Transitions smooth.</a:t>
            </a:r>
          </a:p>
          <a:p>
            <a:r>
              <a:rPr lang="en-GB" dirty="0" smtClean="0"/>
              <a:t>Parent confident in provision and speak highly of staff. Staff very positive about the team ethos. </a:t>
            </a:r>
          </a:p>
          <a:p>
            <a:r>
              <a:rPr lang="en-GB" dirty="0" smtClean="0"/>
              <a:t>Children out in all weathers and clearly love it. </a:t>
            </a:r>
          </a:p>
          <a:p>
            <a:r>
              <a:rPr lang="en-GB" dirty="0" smtClean="0"/>
              <a:t>A remarkable outdoor space.  </a:t>
            </a:r>
            <a:endParaRPr lang="en-GB" dirty="0"/>
          </a:p>
        </p:txBody>
      </p:sp>
    </p:spTree>
    <p:extLst>
      <p:ext uri="{BB962C8B-B14F-4D97-AF65-F5344CB8AC3E}">
        <p14:creationId xmlns:p14="http://schemas.microsoft.com/office/powerpoint/2010/main" val="295993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Ofsted </a:t>
            </a:r>
            <a:r>
              <a:rPr lang="en-GB" dirty="0" smtClean="0"/>
              <a:t>and Categories </a:t>
            </a:r>
            <a:endParaRPr lang="en-GB" dirty="0"/>
          </a:p>
        </p:txBody>
      </p:sp>
      <p:sp>
        <p:nvSpPr>
          <p:cNvPr id="3" name="Content Placeholder 2"/>
          <p:cNvSpPr>
            <a:spLocks noGrp="1"/>
          </p:cNvSpPr>
          <p:nvPr>
            <p:ph idx="1"/>
          </p:nvPr>
        </p:nvSpPr>
        <p:spPr/>
        <p:txBody>
          <a:bodyPr>
            <a:normAutofit lnSpcReduction="10000"/>
          </a:bodyPr>
          <a:lstStyle/>
          <a:p>
            <a:r>
              <a:rPr lang="en-GB" dirty="0"/>
              <a:t>Ofsted team - Chris Davies (HMI), Katherine </a:t>
            </a:r>
            <a:r>
              <a:rPr lang="en-GB" dirty="0" err="1" smtClean="0"/>
              <a:t>Chadbourne</a:t>
            </a:r>
            <a:r>
              <a:rPr lang="en-GB" dirty="0"/>
              <a:t> and Jennifer </a:t>
            </a:r>
            <a:r>
              <a:rPr lang="en-GB" dirty="0" smtClean="0"/>
              <a:t>Lewis</a:t>
            </a:r>
          </a:p>
          <a:p>
            <a:r>
              <a:rPr lang="en-GB" dirty="0" smtClean="0"/>
              <a:t>What they do</a:t>
            </a:r>
          </a:p>
          <a:p>
            <a:r>
              <a:rPr lang="en-GB" dirty="0" smtClean="0"/>
              <a:t>Ofsted </a:t>
            </a:r>
            <a:r>
              <a:rPr lang="en-GB" dirty="0"/>
              <a:t>Grade 1: </a:t>
            </a:r>
            <a:r>
              <a:rPr lang="en-GB" dirty="0" smtClean="0"/>
              <a:t>Outstanding</a:t>
            </a:r>
            <a:endParaRPr lang="en-GB" dirty="0"/>
          </a:p>
          <a:p>
            <a:r>
              <a:rPr lang="en-GB" dirty="0"/>
              <a:t>Ofsted Grade 2: </a:t>
            </a:r>
            <a:r>
              <a:rPr lang="en-GB" dirty="0" smtClean="0"/>
              <a:t>Good</a:t>
            </a:r>
            <a:endParaRPr lang="en-GB" dirty="0"/>
          </a:p>
          <a:p>
            <a:r>
              <a:rPr lang="en-GB" dirty="0"/>
              <a:t>Ofsted Grade 3: Requires </a:t>
            </a:r>
            <a:r>
              <a:rPr lang="en-GB" dirty="0" smtClean="0"/>
              <a:t>Improvement</a:t>
            </a:r>
            <a:endParaRPr lang="en-GB" dirty="0"/>
          </a:p>
          <a:p>
            <a:r>
              <a:rPr lang="en-GB" dirty="0"/>
              <a:t>Ofsted Grade 4: </a:t>
            </a:r>
            <a:r>
              <a:rPr lang="en-GB" dirty="0" smtClean="0"/>
              <a:t>Inadequate</a:t>
            </a:r>
            <a:endParaRPr lang="en-GB" dirty="0"/>
          </a:p>
          <a:p>
            <a:pPr marL="0" indent="0">
              <a:buNone/>
            </a:pPr>
            <a:endParaRPr lang="en-GB" dirty="0"/>
          </a:p>
        </p:txBody>
      </p:sp>
    </p:spTree>
    <p:extLst>
      <p:ext uri="{BB962C8B-B14F-4D97-AF65-F5344CB8AC3E}">
        <p14:creationId xmlns:p14="http://schemas.microsoft.com/office/powerpoint/2010/main" val="160829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Safeguarding	</a:t>
            </a:r>
          </a:p>
        </p:txBody>
      </p:sp>
      <p:sp>
        <p:nvSpPr>
          <p:cNvPr id="3" name="Content Placeholder 2"/>
          <p:cNvSpPr>
            <a:spLocks noGrp="1"/>
          </p:cNvSpPr>
          <p:nvPr>
            <p:ph idx="1"/>
          </p:nvPr>
        </p:nvSpPr>
        <p:spPr/>
        <p:txBody>
          <a:bodyPr>
            <a:normAutofit fontScale="92500" lnSpcReduction="10000"/>
          </a:bodyPr>
          <a:lstStyle/>
          <a:p>
            <a:r>
              <a:rPr lang="en-GB" dirty="0" smtClean="0"/>
              <a:t>Leaders and staff know families well and are proactive.</a:t>
            </a:r>
          </a:p>
          <a:p>
            <a:r>
              <a:rPr lang="en-GB" dirty="0" smtClean="0"/>
              <a:t>Procedures are in place – they are robust and tight. </a:t>
            </a:r>
          </a:p>
          <a:p>
            <a:r>
              <a:rPr lang="en-GB" dirty="0" smtClean="0"/>
              <a:t>The DSLs actively challenge outside agencies. </a:t>
            </a:r>
          </a:p>
          <a:p>
            <a:r>
              <a:rPr lang="en-GB" dirty="0" smtClean="0"/>
              <a:t>Records are detailed.</a:t>
            </a:r>
          </a:p>
          <a:p>
            <a:r>
              <a:rPr lang="en-GB" dirty="0" smtClean="0"/>
              <a:t>Leaders are knowledgeable and proactive.</a:t>
            </a:r>
          </a:p>
          <a:p>
            <a:r>
              <a:rPr lang="en-GB" dirty="0" smtClean="0"/>
              <a:t>Staff know procedures well and feel well supported by leaders.</a:t>
            </a:r>
          </a:p>
          <a:p>
            <a:r>
              <a:rPr lang="en-GB" dirty="0"/>
              <a:t>Children feel safe</a:t>
            </a:r>
            <a:r>
              <a:rPr lang="en-GB" dirty="0" smtClean="0"/>
              <a:t>. </a:t>
            </a:r>
          </a:p>
          <a:p>
            <a:endParaRPr lang="en-GB" dirty="0"/>
          </a:p>
        </p:txBody>
      </p:sp>
    </p:spTree>
    <p:extLst>
      <p:ext uri="{BB962C8B-B14F-4D97-AF65-F5344CB8AC3E}">
        <p14:creationId xmlns:p14="http://schemas.microsoft.com/office/powerpoint/2010/main" val="1201518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Areas for development</a:t>
            </a:r>
            <a:endParaRPr lang="en-GB" dirty="0"/>
          </a:p>
        </p:txBody>
      </p:sp>
      <p:sp>
        <p:nvSpPr>
          <p:cNvPr id="3" name="Content Placeholder 2"/>
          <p:cNvSpPr>
            <a:spLocks noGrp="1"/>
          </p:cNvSpPr>
          <p:nvPr>
            <p:ph idx="1"/>
          </p:nvPr>
        </p:nvSpPr>
        <p:spPr/>
        <p:txBody>
          <a:bodyPr>
            <a:normAutofit fontScale="92500"/>
          </a:bodyPr>
          <a:lstStyle/>
          <a:p>
            <a:r>
              <a:rPr lang="en-GB" dirty="0"/>
              <a:t>Some foundation subjects are not as ambitious as they could be. Pupils are </a:t>
            </a:r>
            <a:r>
              <a:rPr lang="en-GB" dirty="0" smtClean="0"/>
              <a:t>not consistently </a:t>
            </a:r>
            <a:r>
              <a:rPr lang="en-GB" dirty="0"/>
              <a:t>challenged in all aspects of these subjects. Leaders must ensure </a:t>
            </a:r>
            <a:r>
              <a:rPr lang="en-GB" dirty="0" smtClean="0"/>
              <a:t>that all </a:t>
            </a:r>
            <a:r>
              <a:rPr lang="en-GB" dirty="0"/>
              <a:t>foundation subject curriculums are suitably ambitious and that they </a:t>
            </a:r>
            <a:r>
              <a:rPr lang="en-GB" dirty="0" smtClean="0"/>
              <a:t>are implemented </a:t>
            </a:r>
            <a:r>
              <a:rPr lang="en-GB" dirty="0"/>
              <a:t>to meet high expectations, enabling pupils to know and </a:t>
            </a:r>
            <a:r>
              <a:rPr lang="en-GB" dirty="0" smtClean="0"/>
              <a:t>remember more </a:t>
            </a:r>
            <a:r>
              <a:rPr lang="en-GB" dirty="0"/>
              <a:t>in all subjects</a:t>
            </a:r>
            <a:r>
              <a:rPr lang="en-GB" dirty="0" smtClean="0"/>
              <a:t>.</a:t>
            </a:r>
          </a:p>
          <a:p>
            <a:r>
              <a:rPr lang="en-GB" b="1" dirty="0" smtClean="0"/>
              <a:t>MFL</a:t>
            </a:r>
            <a:r>
              <a:rPr lang="en-GB" dirty="0" smtClean="0"/>
              <a:t> – In September 2024, we will only be learning French and using one scheme.</a:t>
            </a:r>
          </a:p>
          <a:p>
            <a:r>
              <a:rPr lang="en-GB" b="1" dirty="0" smtClean="0"/>
              <a:t>Computing</a:t>
            </a:r>
            <a:r>
              <a:rPr lang="en-GB" dirty="0" smtClean="0"/>
              <a:t> – In September 2022, we started using a new scheme, which will address all the issues but not embedded yet. </a:t>
            </a:r>
          </a:p>
          <a:p>
            <a:endParaRPr lang="en-GB" dirty="0"/>
          </a:p>
        </p:txBody>
      </p:sp>
    </p:spTree>
    <p:extLst>
      <p:ext uri="{BB962C8B-B14F-4D97-AF65-F5344CB8AC3E}">
        <p14:creationId xmlns:p14="http://schemas.microsoft.com/office/powerpoint/2010/main" val="1606378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Areas for development</a:t>
            </a:r>
            <a:endParaRPr lang="en-GB" dirty="0"/>
          </a:p>
        </p:txBody>
      </p:sp>
      <p:sp>
        <p:nvSpPr>
          <p:cNvPr id="3" name="Content Placeholder 2"/>
          <p:cNvSpPr>
            <a:spLocks noGrp="1"/>
          </p:cNvSpPr>
          <p:nvPr>
            <p:ph idx="1"/>
          </p:nvPr>
        </p:nvSpPr>
        <p:spPr/>
        <p:txBody>
          <a:bodyPr>
            <a:normAutofit lnSpcReduction="10000"/>
          </a:bodyPr>
          <a:lstStyle/>
          <a:p>
            <a:r>
              <a:rPr lang="en-GB" dirty="0"/>
              <a:t>Leaders have developed effective approaches to assessment in the core and some foundation subjects. However, they have not established secure approaches to assessment in all foundation subjects. In these subjects, teachers do not fully check pupils’ learning. Leaders should ensure that effective approaches to assessment are in place in all foundation subjects, enabling teachers to identify what pupils have learned and what they need to learn </a:t>
            </a:r>
            <a:r>
              <a:rPr lang="en-GB" dirty="0" smtClean="0"/>
              <a:t>next.</a:t>
            </a:r>
          </a:p>
          <a:p>
            <a:r>
              <a:rPr lang="en-GB" b="1" dirty="0" smtClean="0"/>
              <a:t>Art – we identified that this was developing and we will be working with our school improvement advisor.</a:t>
            </a:r>
            <a:endParaRPr lang="en-GB" b="1" dirty="0"/>
          </a:p>
        </p:txBody>
      </p:sp>
    </p:spTree>
    <p:extLst>
      <p:ext uri="{BB962C8B-B14F-4D97-AF65-F5344CB8AC3E}">
        <p14:creationId xmlns:p14="http://schemas.microsoft.com/office/powerpoint/2010/main" val="4079274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Next </a:t>
            </a:r>
            <a:r>
              <a:rPr lang="en-GB" dirty="0" smtClean="0"/>
              <a:t>steps – School improvement Objectives</a:t>
            </a:r>
            <a:endParaRPr lang="en-GB" dirty="0"/>
          </a:p>
        </p:txBody>
      </p:sp>
      <p:sp>
        <p:nvSpPr>
          <p:cNvPr id="3" name="Content Placeholder 2"/>
          <p:cNvSpPr>
            <a:spLocks noGrp="1"/>
          </p:cNvSpPr>
          <p:nvPr>
            <p:ph idx="1"/>
          </p:nvPr>
        </p:nvSpPr>
        <p:spPr/>
        <p:txBody>
          <a:bodyPr/>
          <a:lstStyle/>
          <a:p>
            <a:r>
              <a:rPr lang="en-GB" dirty="0"/>
              <a:t>Curriculum – Developing and embedding assessment and coverage in foundations subjects to ensure consistency across the curriculum. Specific focus on Art, Computing and MFL</a:t>
            </a:r>
            <a:r>
              <a:rPr lang="en-GB" dirty="0" smtClean="0"/>
              <a:t>.</a:t>
            </a:r>
          </a:p>
          <a:p>
            <a:r>
              <a:rPr lang="en-GB" dirty="0"/>
              <a:t>ERS – Applying for ERS status as an autism specialist school. Ensuring smooth transition to becoming an ERS school and ensuring we have the right physical environment and teaching with the bespoke skills to meet the needs of the pupils. </a:t>
            </a:r>
          </a:p>
        </p:txBody>
      </p:sp>
    </p:spTree>
    <p:extLst>
      <p:ext uri="{BB962C8B-B14F-4D97-AF65-F5344CB8AC3E}">
        <p14:creationId xmlns:p14="http://schemas.microsoft.com/office/powerpoint/2010/main" val="52071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Next </a:t>
            </a:r>
            <a:r>
              <a:rPr lang="en-GB" dirty="0" smtClean="0"/>
              <a:t>steps – School improvement Objectives</a:t>
            </a:r>
            <a:endParaRPr lang="en-GB" dirty="0"/>
          </a:p>
        </p:txBody>
      </p:sp>
      <p:sp>
        <p:nvSpPr>
          <p:cNvPr id="3" name="Content Placeholder 2"/>
          <p:cNvSpPr>
            <a:spLocks noGrp="1"/>
          </p:cNvSpPr>
          <p:nvPr>
            <p:ph idx="1"/>
          </p:nvPr>
        </p:nvSpPr>
        <p:spPr/>
        <p:txBody>
          <a:bodyPr/>
          <a:lstStyle/>
          <a:p>
            <a:r>
              <a:rPr lang="en-GB" dirty="0" smtClean="0"/>
              <a:t>Writing </a:t>
            </a:r>
            <a:r>
              <a:rPr lang="en-GB" dirty="0"/>
              <a:t>- Refine and embed approaches to securing basic skills, editing and improving and developing pupil vocabulary to meet or </a:t>
            </a:r>
            <a:r>
              <a:rPr lang="en-GB" dirty="0" smtClean="0"/>
              <a:t>exceed </a:t>
            </a:r>
            <a:r>
              <a:rPr lang="en-GB" dirty="0"/>
              <a:t>national benchmarks</a:t>
            </a:r>
            <a:r>
              <a:rPr lang="en-GB" dirty="0" smtClean="0"/>
              <a:t>.</a:t>
            </a:r>
          </a:p>
          <a:p>
            <a:r>
              <a:rPr lang="en-GB" dirty="0" smtClean="0"/>
              <a:t>Curriculum </a:t>
            </a:r>
            <a:r>
              <a:rPr lang="en-GB" dirty="0"/>
              <a:t>development – </a:t>
            </a:r>
            <a:r>
              <a:rPr lang="en-GB" dirty="0" smtClean="0"/>
              <a:t>1 </a:t>
            </a:r>
            <a:r>
              <a:rPr lang="en-GB" dirty="0"/>
              <a:t>- </a:t>
            </a:r>
            <a:r>
              <a:rPr lang="en-GB" dirty="0" smtClean="0"/>
              <a:t>2 </a:t>
            </a:r>
            <a:r>
              <a:rPr lang="en-GB" dirty="0"/>
              <a:t>year objective. Plan, deliver and evaluate a new bespoke curriculum to replace cornerstones for Geography, History and Science</a:t>
            </a:r>
            <a:r>
              <a:rPr lang="en-GB" dirty="0" smtClean="0"/>
              <a:t>.</a:t>
            </a:r>
          </a:p>
        </p:txBody>
      </p:sp>
    </p:spTree>
    <p:extLst>
      <p:ext uri="{BB962C8B-B14F-4D97-AF65-F5344CB8AC3E}">
        <p14:creationId xmlns:p14="http://schemas.microsoft.com/office/powerpoint/2010/main" val="64065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What next </a:t>
            </a:r>
          </a:p>
        </p:txBody>
      </p:sp>
      <p:sp>
        <p:nvSpPr>
          <p:cNvPr id="3" name="Content Placeholder 2"/>
          <p:cNvSpPr>
            <a:spLocks noGrp="1"/>
          </p:cNvSpPr>
          <p:nvPr>
            <p:ph idx="1"/>
          </p:nvPr>
        </p:nvSpPr>
        <p:spPr/>
        <p:txBody>
          <a:bodyPr/>
          <a:lstStyle/>
          <a:p>
            <a:r>
              <a:rPr lang="en-GB" dirty="0" smtClean="0"/>
              <a:t>Caravan – outdoor learning space</a:t>
            </a:r>
          </a:p>
          <a:p>
            <a:r>
              <a:rPr lang="en-GB" dirty="0" smtClean="0"/>
              <a:t> </a:t>
            </a:r>
            <a:endParaRPr lang="en-GB" dirty="0"/>
          </a:p>
        </p:txBody>
      </p:sp>
      <p:pic>
        <p:nvPicPr>
          <p:cNvPr id="4" name="Picture 3"/>
          <p:cNvPicPr/>
          <p:nvPr/>
        </p:nvPicPr>
        <p:blipFill>
          <a:blip r:embed="rId2"/>
          <a:stretch>
            <a:fillRect/>
          </a:stretch>
        </p:blipFill>
        <p:spPr>
          <a:xfrm>
            <a:off x="1295401" y="3103005"/>
            <a:ext cx="9412786" cy="2634070"/>
          </a:xfrm>
          <a:prstGeom prst="rect">
            <a:avLst/>
          </a:prstGeom>
        </p:spPr>
      </p:pic>
    </p:spTree>
    <p:extLst>
      <p:ext uri="{BB962C8B-B14F-4D97-AF65-F5344CB8AC3E}">
        <p14:creationId xmlns:p14="http://schemas.microsoft.com/office/powerpoint/2010/main" val="21666793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next</a:t>
            </a:r>
            <a:endParaRPr lang="en-GB" dirty="0"/>
          </a:p>
        </p:txBody>
      </p:sp>
      <p:sp>
        <p:nvSpPr>
          <p:cNvPr id="3" name="Content Placeholder 2"/>
          <p:cNvSpPr>
            <a:spLocks noGrp="1"/>
          </p:cNvSpPr>
          <p:nvPr>
            <p:ph idx="1"/>
          </p:nvPr>
        </p:nvSpPr>
        <p:spPr/>
        <p:txBody>
          <a:bodyPr/>
          <a:lstStyle/>
          <a:p>
            <a:r>
              <a:rPr lang="en-GB" dirty="0" smtClean="0"/>
              <a:t>ERS provision</a:t>
            </a:r>
          </a:p>
          <a:p>
            <a:r>
              <a:rPr lang="en-GB" dirty="0" smtClean="0"/>
              <a:t>Phonics champion school</a:t>
            </a:r>
          </a:p>
          <a:p>
            <a:r>
              <a:rPr lang="en-GB" dirty="0" smtClean="0"/>
              <a:t>OPAL outdoor learning</a:t>
            </a:r>
          </a:p>
          <a:p>
            <a:r>
              <a:rPr lang="en-GB" dirty="0" smtClean="0"/>
              <a:t>Literacy Tree</a:t>
            </a:r>
          </a:p>
          <a:p>
            <a:r>
              <a:rPr lang="en-GB" dirty="0" smtClean="0"/>
              <a:t>Reorganise the curriculum over the next 1- 2 years</a:t>
            </a:r>
          </a:p>
          <a:p>
            <a:r>
              <a:rPr lang="en-GB" dirty="0" smtClean="0"/>
              <a:t>Closer links with local schools</a:t>
            </a:r>
            <a:endParaRPr lang="en-GB" dirty="0"/>
          </a:p>
        </p:txBody>
      </p:sp>
    </p:spTree>
    <p:extLst>
      <p:ext uri="{BB962C8B-B14F-4D97-AF65-F5344CB8AC3E}">
        <p14:creationId xmlns:p14="http://schemas.microsoft.com/office/powerpoint/2010/main" val="8286557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Gold system and </a:t>
            </a:r>
            <a:r>
              <a:rPr lang="en-GB" dirty="0" smtClean="0"/>
              <a:t>badges</a:t>
            </a:r>
            <a:endParaRPr lang="en-GB" dirty="0"/>
          </a:p>
        </p:txBody>
      </p:sp>
      <p:sp>
        <p:nvSpPr>
          <p:cNvPr id="3" name="Content Placeholder 2"/>
          <p:cNvSpPr>
            <a:spLocks noGrp="1"/>
          </p:cNvSpPr>
          <p:nvPr>
            <p:ph idx="1"/>
          </p:nvPr>
        </p:nvSpPr>
        <p:spPr/>
        <p:txBody>
          <a:bodyPr/>
          <a:lstStyle/>
          <a:p>
            <a:r>
              <a:rPr lang="en-GB" dirty="0" smtClean="0"/>
              <a:t>Gold system and badges</a:t>
            </a:r>
          </a:p>
          <a:p>
            <a:endParaRPr lang="en-GB" dirty="0" smtClean="0"/>
          </a:p>
          <a:p>
            <a:pPr marL="0" indent="0">
              <a:buNone/>
            </a:pPr>
            <a:endParaRPr lang="en-GB" dirty="0" smtClean="0"/>
          </a:p>
          <a:p>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2443773017"/>
              </p:ext>
            </p:extLst>
          </p:nvPr>
        </p:nvGraphicFramePr>
        <p:xfrm>
          <a:off x="1519056" y="3008441"/>
          <a:ext cx="3853044" cy="1988103"/>
        </p:xfrm>
        <a:graphic>
          <a:graphicData uri="http://schemas.openxmlformats.org/drawingml/2006/table">
            <a:tbl>
              <a:tblPr firstRow="1" firstCol="1" bandRow="1">
                <a:tableStyleId>{5C22544A-7EE6-4342-B048-85BDC9FD1C3A}</a:tableStyleId>
              </a:tblPr>
              <a:tblGrid>
                <a:gridCol w="3853044">
                  <a:extLst>
                    <a:ext uri="{9D8B030D-6E8A-4147-A177-3AD203B41FA5}">
                      <a16:colId xmlns:a16="http://schemas.microsoft.com/office/drawing/2014/main" val="2889749452"/>
                    </a:ext>
                  </a:extLst>
                </a:gridCol>
              </a:tblGrid>
              <a:tr h="662701">
                <a:tc>
                  <a:txBody>
                    <a:bodyPr/>
                    <a:lstStyle/>
                    <a:p>
                      <a:pPr algn="ctr">
                        <a:lnSpc>
                          <a:spcPct val="107000"/>
                        </a:lnSpc>
                        <a:spcAft>
                          <a:spcPts val="0"/>
                        </a:spcAft>
                      </a:pPr>
                      <a:r>
                        <a:rPr lang="en-GB" sz="1200">
                          <a:effectLst/>
                        </a:rPr>
                        <a:t>Bronze</a:t>
                      </a:r>
                      <a:endParaRPr lang="en-GB"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33760892"/>
                  </a:ext>
                </a:extLst>
              </a:tr>
              <a:tr h="662701">
                <a:tc>
                  <a:txBody>
                    <a:bodyPr/>
                    <a:lstStyle/>
                    <a:p>
                      <a:pPr algn="ctr">
                        <a:lnSpc>
                          <a:spcPct val="107000"/>
                        </a:lnSpc>
                        <a:spcAft>
                          <a:spcPts val="0"/>
                        </a:spcAft>
                      </a:pPr>
                      <a:r>
                        <a:rPr lang="en-GB" sz="1200" dirty="0">
                          <a:effectLst/>
                        </a:rPr>
                        <a:t>Silver</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61701962"/>
                  </a:ext>
                </a:extLst>
              </a:tr>
              <a:tr h="662701">
                <a:tc>
                  <a:txBody>
                    <a:bodyPr/>
                    <a:lstStyle/>
                    <a:p>
                      <a:pPr algn="ctr">
                        <a:lnSpc>
                          <a:spcPct val="107000"/>
                        </a:lnSpc>
                        <a:spcAft>
                          <a:spcPts val="0"/>
                        </a:spcAft>
                      </a:pPr>
                      <a:r>
                        <a:rPr lang="en-GB" sz="1200" dirty="0">
                          <a:effectLst/>
                        </a:rPr>
                        <a:t>Gold</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52506291"/>
                  </a:ext>
                </a:extLst>
              </a:tr>
            </a:tbl>
          </a:graphicData>
        </a:graphic>
      </p:graphicFrame>
      <p:pic>
        <p:nvPicPr>
          <p:cNvPr id="10" name="Picture 9"/>
          <p:cNvPicPr/>
          <p:nvPr/>
        </p:nvPicPr>
        <p:blipFill>
          <a:blip r:embed="rId3"/>
          <a:stretch>
            <a:fillRect/>
          </a:stretch>
        </p:blipFill>
        <p:spPr>
          <a:xfrm>
            <a:off x="7437664" y="2880331"/>
            <a:ext cx="3388179" cy="2352976"/>
          </a:xfrm>
          <a:prstGeom prst="rect">
            <a:avLst/>
          </a:prstGeom>
        </p:spPr>
      </p:pic>
      <p:sp>
        <p:nvSpPr>
          <p:cNvPr id="9" name="TextBox 8"/>
          <p:cNvSpPr txBox="1"/>
          <p:nvPr/>
        </p:nvSpPr>
        <p:spPr>
          <a:xfrm>
            <a:off x="3555197" y="5207631"/>
            <a:ext cx="3811713" cy="923330"/>
          </a:xfrm>
          <a:prstGeom prst="rect">
            <a:avLst/>
          </a:prstGeom>
          <a:noFill/>
          <a:ln>
            <a:solidFill>
              <a:schemeClr val="accent1"/>
            </a:solidFill>
          </a:ln>
        </p:spPr>
        <p:txBody>
          <a:bodyPr wrap="square" rtlCol="0">
            <a:spAutoFit/>
          </a:bodyPr>
          <a:lstStyle/>
          <a:p>
            <a:pPr algn="ctr"/>
            <a:r>
              <a:rPr lang="en-GB" b="1" dirty="0" smtClean="0"/>
              <a:t>Pupils who get the required number of gold awards will get to wear a bronze, silver or gold badge. </a:t>
            </a:r>
            <a:endParaRPr lang="en-GB" b="1" dirty="0"/>
          </a:p>
        </p:txBody>
      </p:sp>
    </p:spTree>
    <p:extLst>
      <p:ext uri="{BB962C8B-B14F-4D97-AF65-F5344CB8AC3E}">
        <p14:creationId xmlns:p14="http://schemas.microsoft.com/office/powerpoint/2010/main" val="26084759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Attendance </a:t>
            </a:r>
            <a:r>
              <a:rPr lang="en-GB" dirty="0" smtClean="0"/>
              <a:t>rewards</a:t>
            </a:r>
            <a:endParaRPr lang="en-GB" dirty="0"/>
          </a:p>
        </p:txBody>
      </p:sp>
      <p:sp>
        <p:nvSpPr>
          <p:cNvPr id="3" name="Content Placeholder 2"/>
          <p:cNvSpPr>
            <a:spLocks noGrp="1"/>
          </p:cNvSpPr>
          <p:nvPr>
            <p:ph idx="1"/>
          </p:nvPr>
        </p:nvSpPr>
        <p:spPr/>
        <p:txBody>
          <a:bodyPr/>
          <a:lstStyle/>
          <a:p>
            <a:pPr marL="0" indent="0">
              <a:buNone/>
            </a:pPr>
            <a:endParaRPr lang="en-GB" dirty="0" smtClean="0"/>
          </a:p>
          <a:p>
            <a:endParaRPr lang="en-GB" dirty="0"/>
          </a:p>
        </p:txBody>
      </p:sp>
      <p:pic>
        <p:nvPicPr>
          <p:cNvPr id="4" name="Picture 3"/>
          <p:cNvPicPr>
            <a:picLocks noChangeAspect="1"/>
          </p:cNvPicPr>
          <p:nvPr/>
        </p:nvPicPr>
        <p:blipFill>
          <a:blip r:embed="rId2"/>
          <a:stretch>
            <a:fillRect/>
          </a:stretch>
        </p:blipFill>
        <p:spPr>
          <a:xfrm>
            <a:off x="1295401" y="2880080"/>
            <a:ext cx="4804064" cy="1457070"/>
          </a:xfrm>
          <a:prstGeom prst="rect">
            <a:avLst/>
          </a:prstGeom>
        </p:spPr>
      </p:pic>
      <p:pic>
        <p:nvPicPr>
          <p:cNvPr id="5" name="Picture 4"/>
          <p:cNvPicPr/>
          <p:nvPr/>
        </p:nvPicPr>
        <p:blipFill>
          <a:blip r:embed="rId3"/>
          <a:stretch>
            <a:fillRect/>
          </a:stretch>
        </p:blipFill>
        <p:spPr>
          <a:xfrm>
            <a:off x="7568293" y="2880080"/>
            <a:ext cx="2609034" cy="1690870"/>
          </a:xfrm>
          <a:prstGeom prst="rect">
            <a:avLst/>
          </a:prstGeom>
        </p:spPr>
      </p:pic>
      <p:sp>
        <p:nvSpPr>
          <p:cNvPr id="6" name="TextBox 5"/>
          <p:cNvSpPr txBox="1"/>
          <p:nvPr/>
        </p:nvSpPr>
        <p:spPr>
          <a:xfrm>
            <a:off x="4400552" y="4570950"/>
            <a:ext cx="2522764" cy="1477328"/>
          </a:xfrm>
          <a:prstGeom prst="rect">
            <a:avLst/>
          </a:prstGeom>
          <a:noFill/>
          <a:ln>
            <a:solidFill>
              <a:schemeClr val="accent1"/>
            </a:solidFill>
          </a:ln>
        </p:spPr>
        <p:txBody>
          <a:bodyPr wrap="square" rtlCol="0">
            <a:spAutoFit/>
          </a:bodyPr>
          <a:lstStyle/>
          <a:p>
            <a:pPr algn="ctr"/>
            <a:r>
              <a:rPr lang="en-GB" b="1" dirty="0" smtClean="0"/>
              <a:t>Good Attendance Award</a:t>
            </a:r>
          </a:p>
          <a:p>
            <a:pPr algn="ctr"/>
            <a:r>
              <a:rPr lang="en-GB" dirty="0" smtClean="0"/>
              <a:t>Pupils achieving above 97% will get a good attendance badge.</a:t>
            </a:r>
            <a:endParaRPr lang="en-GB" dirty="0"/>
          </a:p>
        </p:txBody>
      </p:sp>
    </p:spTree>
    <p:extLst>
      <p:ext uri="{BB962C8B-B14F-4D97-AF65-F5344CB8AC3E}">
        <p14:creationId xmlns:p14="http://schemas.microsoft.com/office/powerpoint/2010/main" val="28592214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Graded </a:t>
            </a:r>
            <a:r>
              <a:rPr lang="en-GB" dirty="0"/>
              <a:t>Ofsted Categories </a:t>
            </a:r>
          </a:p>
        </p:txBody>
      </p:sp>
      <p:sp>
        <p:nvSpPr>
          <p:cNvPr id="3" name="Content Placeholder 2"/>
          <p:cNvSpPr>
            <a:spLocks noGrp="1"/>
          </p:cNvSpPr>
          <p:nvPr>
            <p:ph idx="1"/>
          </p:nvPr>
        </p:nvSpPr>
        <p:spPr/>
        <p:txBody>
          <a:bodyPr>
            <a:normAutofit lnSpcReduction="10000"/>
          </a:bodyPr>
          <a:lstStyle/>
          <a:p>
            <a:r>
              <a:rPr lang="en-GB" dirty="0" smtClean="0"/>
              <a:t>Quality of Education								2</a:t>
            </a:r>
          </a:p>
          <a:p>
            <a:r>
              <a:rPr lang="en-GB" dirty="0" smtClean="0"/>
              <a:t>Leadership and Management						2</a:t>
            </a:r>
          </a:p>
          <a:p>
            <a:r>
              <a:rPr lang="en-GB" dirty="0" smtClean="0"/>
              <a:t>Behaviour and Attitudes								2</a:t>
            </a:r>
          </a:p>
          <a:p>
            <a:r>
              <a:rPr lang="en-GB" dirty="0" smtClean="0"/>
              <a:t>Personal development								2</a:t>
            </a:r>
          </a:p>
          <a:p>
            <a:r>
              <a:rPr lang="en-GB" dirty="0" smtClean="0"/>
              <a:t>Early Years											2 (nearly 1)</a:t>
            </a:r>
          </a:p>
          <a:p>
            <a:r>
              <a:rPr lang="en-GB" dirty="0" smtClean="0"/>
              <a:t>Safeguarding											Effective	</a:t>
            </a:r>
          </a:p>
          <a:p>
            <a:r>
              <a:rPr lang="en-GB" dirty="0" smtClean="0"/>
              <a:t>Overall												2</a:t>
            </a:r>
            <a:endParaRPr lang="en-GB" dirty="0"/>
          </a:p>
        </p:txBody>
      </p:sp>
    </p:spTree>
    <p:extLst>
      <p:ext uri="{BB962C8B-B14F-4D97-AF65-F5344CB8AC3E}">
        <p14:creationId xmlns:p14="http://schemas.microsoft.com/office/powerpoint/2010/main" val="960826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Feedback </a:t>
            </a:r>
            <a:r>
              <a:rPr lang="en-GB" dirty="0" smtClean="0"/>
              <a:t/>
            </a:r>
            <a:br>
              <a:rPr lang="en-GB" dirty="0" smtClean="0"/>
            </a:br>
            <a:r>
              <a:rPr lang="en-GB" dirty="0"/>
              <a:t>Quality of Education	</a:t>
            </a:r>
          </a:p>
        </p:txBody>
      </p:sp>
      <p:sp>
        <p:nvSpPr>
          <p:cNvPr id="3" name="Content Placeholder 2"/>
          <p:cNvSpPr>
            <a:spLocks noGrp="1"/>
          </p:cNvSpPr>
          <p:nvPr>
            <p:ph idx="1"/>
          </p:nvPr>
        </p:nvSpPr>
        <p:spPr/>
        <p:txBody>
          <a:bodyPr/>
          <a:lstStyle/>
          <a:p>
            <a:r>
              <a:rPr lang="en-GB" dirty="0" smtClean="0"/>
              <a:t>Phonics </a:t>
            </a:r>
          </a:p>
          <a:p>
            <a:pPr lvl="1"/>
            <a:r>
              <a:rPr lang="en-GB" dirty="0"/>
              <a:t>School thoroughly researched phonics schemes</a:t>
            </a:r>
            <a:r>
              <a:rPr lang="en-GB" dirty="0" smtClean="0"/>
              <a:t>.</a:t>
            </a:r>
          </a:p>
          <a:p>
            <a:pPr lvl="1"/>
            <a:r>
              <a:rPr lang="en-GB" dirty="0" smtClean="0"/>
              <a:t>Little </a:t>
            </a:r>
            <a:r>
              <a:rPr lang="en-GB" dirty="0" err="1" smtClean="0"/>
              <a:t>Wandle</a:t>
            </a:r>
            <a:r>
              <a:rPr lang="en-GB" dirty="0" smtClean="0"/>
              <a:t> is being used extremely effectively. 85% achieving national standard.</a:t>
            </a:r>
          </a:p>
          <a:p>
            <a:pPr lvl="1"/>
            <a:r>
              <a:rPr lang="en-GB" dirty="0" smtClean="0"/>
              <a:t>Focus on keep up – not catch up.</a:t>
            </a:r>
          </a:p>
          <a:p>
            <a:pPr lvl="1"/>
            <a:r>
              <a:rPr lang="en-GB" dirty="0" smtClean="0"/>
              <a:t>Pupils using strategies effectively</a:t>
            </a:r>
          </a:p>
          <a:p>
            <a:pPr lvl="1"/>
            <a:endParaRPr lang="en-GB" dirty="0" smtClean="0"/>
          </a:p>
        </p:txBody>
      </p:sp>
    </p:spTree>
    <p:extLst>
      <p:ext uri="{BB962C8B-B14F-4D97-AF65-F5344CB8AC3E}">
        <p14:creationId xmlns:p14="http://schemas.microsoft.com/office/powerpoint/2010/main" val="253596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Reading </a:t>
            </a:r>
            <a:r>
              <a:rPr lang="en-GB" dirty="0"/>
              <a:t>(Deep dive)</a:t>
            </a:r>
          </a:p>
        </p:txBody>
      </p:sp>
      <p:sp>
        <p:nvSpPr>
          <p:cNvPr id="3" name="Content Placeholder 2"/>
          <p:cNvSpPr>
            <a:spLocks noGrp="1"/>
          </p:cNvSpPr>
          <p:nvPr>
            <p:ph idx="1"/>
          </p:nvPr>
        </p:nvSpPr>
        <p:spPr/>
        <p:txBody>
          <a:bodyPr/>
          <a:lstStyle/>
          <a:p>
            <a:r>
              <a:rPr lang="en-GB" dirty="0" smtClean="0"/>
              <a:t>Clear reading culture across school.</a:t>
            </a:r>
          </a:p>
          <a:p>
            <a:r>
              <a:rPr lang="en-GB" dirty="0" smtClean="0"/>
              <a:t>Parent phonics evening felt effective by parents.</a:t>
            </a:r>
          </a:p>
          <a:p>
            <a:r>
              <a:rPr lang="en-GB" dirty="0" smtClean="0"/>
              <a:t>Comprehensive and bespoke phonics training.</a:t>
            </a:r>
          </a:p>
          <a:p>
            <a:r>
              <a:rPr lang="en-GB" dirty="0" smtClean="0"/>
              <a:t>Positive pupils attitudes.</a:t>
            </a:r>
          </a:p>
          <a:p>
            <a:r>
              <a:rPr lang="en-GB" dirty="0" smtClean="0"/>
              <a:t>Very effective assessment and use of heat maps.</a:t>
            </a:r>
            <a:endParaRPr lang="en-GB" dirty="0"/>
          </a:p>
        </p:txBody>
      </p:sp>
    </p:spTree>
    <p:extLst>
      <p:ext uri="{BB962C8B-B14F-4D97-AF65-F5344CB8AC3E}">
        <p14:creationId xmlns:p14="http://schemas.microsoft.com/office/powerpoint/2010/main" val="81146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Maths </a:t>
            </a:r>
            <a:r>
              <a:rPr lang="en-GB" dirty="0"/>
              <a:t>(Deep dive)</a:t>
            </a:r>
          </a:p>
        </p:txBody>
      </p:sp>
      <p:sp>
        <p:nvSpPr>
          <p:cNvPr id="3" name="Content Placeholder 2"/>
          <p:cNvSpPr>
            <a:spLocks noGrp="1"/>
          </p:cNvSpPr>
          <p:nvPr>
            <p:ph idx="1"/>
          </p:nvPr>
        </p:nvSpPr>
        <p:spPr/>
        <p:txBody>
          <a:bodyPr/>
          <a:lstStyle/>
          <a:p>
            <a:r>
              <a:rPr lang="en-GB" dirty="0" smtClean="0"/>
              <a:t>Effectively sequenced curriculum.</a:t>
            </a:r>
          </a:p>
          <a:p>
            <a:r>
              <a:rPr lang="en-GB" dirty="0" smtClean="0"/>
              <a:t>Breadth and ambition for pupils with fluency and problem solving.</a:t>
            </a:r>
          </a:p>
          <a:p>
            <a:r>
              <a:rPr lang="en-GB" dirty="0" smtClean="0"/>
              <a:t>Links to curriculum throughout – every opportunity is taken to support maths in all areas. </a:t>
            </a:r>
          </a:p>
          <a:p>
            <a:r>
              <a:rPr lang="en-GB" dirty="0" smtClean="0"/>
              <a:t>Excellent independent use of resources, manipulatives and support. All with the same end point.</a:t>
            </a:r>
          </a:p>
          <a:p>
            <a:r>
              <a:rPr lang="en-GB" dirty="0" smtClean="0"/>
              <a:t>Revisiting prior learning through flashback 4. </a:t>
            </a:r>
            <a:endParaRPr lang="en-GB" dirty="0"/>
          </a:p>
        </p:txBody>
      </p:sp>
    </p:spTree>
    <p:extLst>
      <p:ext uri="{BB962C8B-B14F-4D97-AF65-F5344CB8AC3E}">
        <p14:creationId xmlns:p14="http://schemas.microsoft.com/office/powerpoint/2010/main" val="140682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Maths</a:t>
            </a:r>
            <a:endParaRPr lang="en-GB" dirty="0"/>
          </a:p>
        </p:txBody>
      </p:sp>
      <p:sp>
        <p:nvSpPr>
          <p:cNvPr id="3" name="Content Placeholder 2"/>
          <p:cNvSpPr>
            <a:spLocks noGrp="1"/>
          </p:cNvSpPr>
          <p:nvPr>
            <p:ph idx="1"/>
          </p:nvPr>
        </p:nvSpPr>
        <p:spPr/>
        <p:txBody>
          <a:bodyPr>
            <a:normAutofit lnSpcReduction="10000"/>
          </a:bodyPr>
          <a:lstStyle/>
          <a:p>
            <a:r>
              <a:rPr lang="en-GB" dirty="0" smtClean="0"/>
              <a:t>Examples of excellent practice:</a:t>
            </a:r>
          </a:p>
          <a:p>
            <a:pPr lvl="1"/>
            <a:r>
              <a:rPr lang="en-GB" dirty="0" smtClean="0"/>
              <a:t>Revisiting learning.</a:t>
            </a:r>
          </a:p>
          <a:p>
            <a:pPr lvl="1"/>
            <a:r>
              <a:rPr lang="en-GB" dirty="0" smtClean="0"/>
              <a:t>Teacher and pupil modelling.</a:t>
            </a:r>
          </a:p>
          <a:p>
            <a:pPr lvl="1"/>
            <a:r>
              <a:rPr lang="en-GB" dirty="0" smtClean="0"/>
              <a:t>Live marking.</a:t>
            </a:r>
          </a:p>
          <a:p>
            <a:pPr lvl="1"/>
            <a:r>
              <a:rPr lang="en-GB" dirty="0" smtClean="0"/>
              <a:t>Well marked books and pupils responding and self correcting.</a:t>
            </a:r>
          </a:p>
          <a:p>
            <a:pPr lvl="1"/>
            <a:r>
              <a:rPr lang="en-GB" dirty="0" smtClean="0"/>
              <a:t>Maths Hub links.</a:t>
            </a:r>
          </a:p>
          <a:p>
            <a:pPr lvl="1"/>
            <a:r>
              <a:rPr lang="en-GB" dirty="0" smtClean="0"/>
              <a:t>Children clearly love maths.</a:t>
            </a:r>
          </a:p>
          <a:p>
            <a:pPr lvl="1"/>
            <a:r>
              <a:rPr lang="en-GB" dirty="0" smtClean="0"/>
              <a:t>Focussed intervention – pre teach identify gaps.</a:t>
            </a:r>
            <a:endParaRPr lang="en-GB" dirty="0"/>
          </a:p>
        </p:txBody>
      </p:sp>
    </p:spTree>
    <p:extLst>
      <p:ext uri="{BB962C8B-B14F-4D97-AF65-F5344CB8AC3E}">
        <p14:creationId xmlns:p14="http://schemas.microsoft.com/office/powerpoint/2010/main" val="2978007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Science </a:t>
            </a:r>
            <a:r>
              <a:rPr lang="en-GB" dirty="0"/>
              <a:t>(Deep dive)</a:t>
            </a:r>
          </a:p>
        </p:txBody>
      </p:sp>
      <p:sp>
        <p:nvSpPr>
          <p:cNvPr id="3" name="Content Placeholder 2"/>
          <p:cNvSpPr>
            <a:spLocks noGrp="1"/>
          </p:cNvSpPr>
          <p:nvPr>
            <p:ph idx="1"/>
          </p:nvPr>
        </p:nvSpPr>
        <p:spPr/>
        <p:txBody>
          <a:bodyPr>
            <a:normAutofit lnSpcReduction="10000"/>
          </a:bodyPr>
          <a:lstStyle/>
          <a:p>
            <a:r>
              <a:rPr lang="en-GB" dirty="0" smtClean="0"/>
              <a:t>Knowledgeable and passionate subject leaders. </a:t>
            </a:r>
          </a:p>
          <a:p>
            <a:r>
              <a:rPr lang="en-GB" dirty="0" smtClean="0"/>
              <a:t>2 year curriculum effective for the school.</a:t>
            </a:r>
          </a:p>
          <a:p>
            <a:r>
              <a:rPr lang="en-GB" dirty="0" smtClean="0"/>
              <a:t>Clear progression and very clear progression maps.</a:t>
            </a:r>
          </a:p>
          <a:p>
            <a:r>
              <a:rPr lang="en-GB" dirty="0" smtClean="0"/>
              <a:t>Flashbacks a strength.</a:t>
            </a:r>
          </a:p>
          <a:p>
            <a:pPr lvl="1"/>
            <a:r>
              <a:rPr lang="en-GB" dirty="0" smtClean="0"/>
              <a:t>Pupils voice – helps us remember stuff</a:t>
            </a:r>
          </a:p>
          <a:p>
            <a:r>
              <a:rPr lang="en-GB" dirty="0" smtClean="0"/>
              <a:t>Clearly embedded.</a:t>
            </a:r>
          </a:p>
          <a:p>
            <a:r>
              <a:rPr lang="en-GB" dirty="0" smtClean="0"/>
              <a:t>Constantly assessing.</a:t>
            </a:r>
            <a:endParaRPr lang="en-GB" dirty="0"/>
          </a:p>
        </p:txBody>
      </p:sp>
    </p:spTree>
    <p:extLst>
      <p:ext uri="{BB962C8B-B14F-4D97-AF65-F5344CB8AC3E}">
        <p14:creationId xmlns:p14="http://schemas.microsoft.com/office/powerpoint/2010/main" val="1005726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1557</TotalTime>
  <Words>1796</Words>
  <Application>Microsoft Office PowerPoint</Application>
  <PresentationFormat>Widescreen</PresentationFormat>
  <Paragraphs>211</Paragraphs>
  <Slides>38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Garamond</vt:lpstr>
      <vt:lpstr>Times New Roman</vt:lpstr>
      <vt:lpstr>Organic</vt:lpstr>
      <vt:lpstr>Ofsted Feedback   Parent- 23/10/2023</vt:lpstr>
      <vt:lpstr>Agenda</vt:lpstr>
      <vt:lpstr>Ofsted and Categories </vt:lpstr>
      <vt:lpstr>Graded Ofsted Categories </vt:lpstr>
      <vt:lpstr>Feedback  Quality of Education </vt:lpstr>
      <vt:lpstr>Reading (Deep dive)</vt:lpstr>
      <vt:lpstr>Maths (Deep dive)</vt:lpstr>
      <vt:lpstr>Maths</vt:lpstr>
      <vt:lpstr>Science (Deep dive)</vt:lpstr>
      <vt:lpstr>Science</vt:lpstr>
      <vt:lpstr>History (Deep dive)</vt:lpstr>
      <vt:lpstr>History</vt:lpstr>
      <vt:lpstr>Art (Deep dive)</vt:lpstr>
      <vt:lpstr>PE - (Shallow paddle)</vt:lpstr>
      <vt:lpstr>Geography – (Shallow paddle)</vt:lpstr>
      <vt:lpstr>SEND</vt:lpstr>
      <vt:lpstr>SEND</vt:lpstr>
      <vt:lpstr>SEND</vt:lpstr>
      <vt:lpstr>Leadership and Management</vt:lpstr>
      <vt:lpstr>Leadership and Management</vt:lpstr>
      <vt:lpstr>Behaviour and Attitudes  </vt:lpstr>
      <vt:lpstr>Behaviour and Attitudes </vt:lpstr>
      <vt:lpstr>Behaviour and Attitudes</vt:lpstr>
      <vt:lpstr>Governance</vt:lpstr>
      <vt:lpstr>Personal development</vt:lpstr>
      <vt:lpstr>Parliament</vt:lpstr>
      <vt:lpstr>Early Years </vt:lpstr>
      <vt:lpstr>Early Years</vt:lpstr>
      <vt:lpstr>Early Years</vt:lpstr>
      <vt:lpstr>Safeguarding </vt:lpstr>
      <vt:lpstr>Areas for development</vt:lpstr>
      <vt:lpstr>Areas for development</vt:lpstr>
      <vt:lpstr>Next steps – School improvement Objectives</vt:lpstr>
      <vt:lpstr>Next steps – School improvement Objectives</vt:lpstr>
      <vt:lpstr>What next </vt:lpstr>
      <vt:lpstr>What next</vt:lpstr>
      <vt:lpstr>Gold system and badges</vt:lpstr>
      <vt:lpstr>Attendance rewards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Ofsted Feedback   Staff- 23/10/2023</dc:title>
  <dc:creator>Craig Woodward</dc:creator>
  <cp:lastModifiedBy>Craig Woodward</cp:lastModifiedBy>
  <cp:revision>41</cp:revision>
  <dcterms:created xsi:type="dcterms:W3CDTF">2023-10-23T11:01:30Z</dcterms:created>
  <dcterms:modified xsi:type="dcterms:W3CDTF">2023-10-24T12:59:05Z</dcterms:modified>
</cp:coreProperties>
</file>