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2" r:id="rId6"/>
    <p:sldId id="263" r:id="rId7"/>
    <p:sldId id="264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0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7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9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5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6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0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3E12-5025-4E47-B0E1-DF17D21D14C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4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1287" y="2109184"/>
            <a:ext cx="7150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Maths Problems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507932"/>
              </p:ext>
            </p:extLst>
          </p:nvPr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40p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7" y="1663559"/>
            <a:ext cx="75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(a)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6412" y="2892731"/>
            <a:ext cx="1028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(b) he has 80p altogether and a total of 11 coins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3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6" y="1663559"/>
            <a:ext cx="90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(b)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8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906424"/>
              </p:ext>
            </p:extLst>
          </p:nvPr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80p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6" y="1663559"/>
            <a:ext cx="90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(b)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6412" y="2892731"/>
            <a:ext cx="1028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(c) he has 45p altogether and a total of 6 coins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640364"/>
              </p:ext>
            </p:extLst>
          </p:nvPr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6" y="1663559"/>
            <a:ext cx="90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(c)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81282"/>
              </p:ext>
            </p:extLst>
          </p:nvPr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45p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6" y="1663559"/>
            <a:ext cx="90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(c)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6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6412" y="2892731"/>
            <a:ext cx="1028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(d) he has 70p altogether and a total of 8 coins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6" y="1663559"/>
            <a:ext cx="90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(d)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84157"/>
              </p:ext>
            </p:extLst>
          </p:nvPr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70p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6" y="1663559"/>
            <a:ext cx="90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(d)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91728" y="1447391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Problem solving: Using tables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You will need paper and a pencil.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Draw up tables and use guess-and-check to solve these problems.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6412" y="2892731"/>
            <a:ext cx="1028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(e) he has 50p altogether and a total of 8 coins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6" y="1663559"/>
            <a:ext cx="90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(e)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1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156336"/>
              </p:ext>
            </p:extLst>
          </p:nvPr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dirty="0" smtClean="0">
                          <a:latin typeface="Comic Sans MS" panose="030F0702030302020204" pitchFamily="66" charset="0"/>
                        </a:rPr>
                        <a:t>50p</a:t>
                      </a:r>
                      <a:endParaRPr lang="en-GB" sz="6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6" y="1663559"/>
            <a:ext cx="90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(e)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5908" y="2096318"/>
            <a:ext cx="102894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“There is strength in numbers… but even more so in collective good will. For those endeavours are supported by mighty forces unseen.”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1600" i="1" dirty="0" smtClean="0">
                <a:latin typeface="Comic Sans MS" panose="030F0702030302020204" pitchFamily="66" charset="0"/>
              </a:rPr>
              <a:t>Richelle E. Goodrich</a:t>
            </a:r>
            <a:endParaRPr lang="en-GB" sz="1600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3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4115" y="577235"/>
            <a:ext cx="102894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Jacob and Harry</a:t>
            </a:r>
            <a:r>
              <a:rPr lang="en-GB" sz="2800" dirty="0" smtClean="0">
                <a:latin typeface="Comic Sans MS" panose="030F0702030302020204" pitchFamily="66" charset="0"/>
              </a:rPr>
              <a:t> collect marbles. </a:t>
            </a:r>
            <a:r>
              <a:rPr lang="en-GB" sz="2800" dirty="0" smtClean="0">
                <a:latin typeface="Comic Sans MS" panose="030F0702030302020204" pitchFamily="66" charset="0"/>
              </a:rPr>
              <a:t>Jacob</a:t>
            </a:r>
            <a:r>
              <a:rPr lang="en-GB" sz="2800" dirty="0" smtClean="0">
                <a:latin typeface="Comic Sans MS" panose="030F0702030302020204" pitchFamily="66" charset="0"/>
              </a:rPr>
              <a:t> has 3 more marbles than Marc. Together they have 21.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marbles do each of them have?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929"/>
              </p:ext>
            </p:extLst>
          </p:nvPr>
        </p:nvGraphicFramePr>
        <p:xfrm>
          <a:off x="1224115" y="3551356"/>
          <a:ext cx="9999408" cy="2613470"/>
        </p:xfrm>
        <a:graphic>
          <a:graphicData uri="http://schemas.openxmlformats.org/drawingml/2006/table">
            <a:tbl>
              <a:tblPr firstRow="1" bandRow="1"/>
              <a:tblGrid>
                <a:gridCol w="3333136">
                  <a:extLst>
                    <a:ext uri="{9D8B030D-6E8A-4147-A177-3AD203B41FA5}">
                      <a16:colId xmlns:a16="http://schemas.microsoft.com/office/drawing/2014/main" val="1599939047"/>
                    </a:ext>
                  </a:extLst>
                </a:gridCol>
                <a:gridCol w="3333136">
                  <a:extLst>
                    <a:ext uri="{9D8B030D-6E8A-4147-A177-3AD203B41FA5}">
                      <a16:colId xmlns:a16="http://schemas.microsoft.com/office/drawing/2014/main" val="1763266165"/>
                    </a:ext>
                  </a:extLst>
                </a:gridCol>
                <a:gridCol w="3333136">
                  <a:extLst>
                    <a:ext uri="{9D8B030D-6E8A-4147-A177-3AD203B41FA5}">
                      <a16:colId xmlns:a16="http://schemas.microsoft.com/office/drawing/2014/main" val="2245434137"/>
                    </a:ext>
                  </a:extLst>
                </a:gridCol>
              </a:tblGrid>
              <a:tr h="5900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Jacob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Harry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Total marbles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48303"/>
                  </a:ext>
                </a:extLst>
              </a:tr>
              <a:tr h="20233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70316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1.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5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4115" y="577235"/>
            <a:ext cx="102894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Jacob and Harry</a:t>
            </a:r>
            <a:r>
              <a:rPr lang="en-GB" sz="2800" dirty="0" smtClean="0">
                <a:latin typeface="Comic Sans MS" panose="030F0702030302020204" pitchFamily="66" charset="0"/>
              </a:rPr>
              <a:t> collect marbles. </a:t>
            </a:r>
            <a:r>
              <a:rPr lang="en-GB" sz="2800" dirty="0" smtClean="0">
                <a:latin typeface="Comic Sans MS" panose="030F0702030302020204" pitchFamily="66" charset="0"/>
              </a:rPr>
              <a:t>Jacob</a:t>
            </a:r>
            <a:r>
              <a:rPr lang="en-GB" sz="2800" dirty="0" smtClean="0">
                <a:latin typeface="Comic Sans MS" panose="030F0702030302020204" pitchFamily="66" charset="0"/>
              </a:rPr>
              <a:t> has 3 more marbles than Marc. Together they have 21.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marbles do each of them have?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874177"/>
              </p:ext>
            </p:extLst>
          </p:nvPr>
        </p:nvGraphicFramePr>
        <p:xfrm>
          <a:off x="1224115" y="3551356"/>
          <a:ext cx="9999408" cy="2613470"/>
        </p:xfrm>
        <a:graphic>
          <a:graphicData uri="http://schemas.openxmlformats.org/drawingml/2006/table">
            <a:tbl>
              <a:tblPr firstRow="1" bandRow="1"/>
              <a:tblGrid>
                <a:gridCol w="3333136">
                  <a:extLst>
                    <a:ext uri="{9D8B030D-6E8A-4147-A177-3AD203B41FA5}">
                      <a16:colId xmlns:a16="http://schemas.microsoft.com/office/drawing/2014/main" val="1599939047"/>
                    </a:ext>
                  </a:extLst>
                </a:gridCol>
                <a:gridCol w="3333136">
                  <a:extLst>
                    <a:ext uri="{9D8B030D-6E8A-4147-A177-3AD203B41FA5}">
                      <a16:colId xmlns:a16="http://schemas.microsoft.com/office/drawing/2014/main" val="1763266165"/>
                    </a:ext>
                  </a:extLst>
                </a:gridCol>
                <a:gridCol w="3333136">
                  <a:extLst>
                    <a:ext uri="{9D8B030D-6E8A-4147-A177-3AD203B41FA5}">
                      <a16:colId xmlns:a16="http://schemas.microsoft.com/office/drawing/2014/main" val="2245434137"/>
                    </a:ext>
                  </a:extLst>
                </a:gridCol>
              </a:tblGrid>
              <a:tr h="5900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Jacob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Harry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Total marbles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48303"/>
                  </a:ext>
                </a:extLst>
              </a:tr>
              <a:tr h="2023399">
                <a:tc>
                  <a:txBody>
                    <a:bodyPr/>
                    <a:lstStyle/>
                    <a:p>
                      <a:pPr algn="ctr"/>
                      <a:r>
                        <a:rPr lang="en-GB" sz="720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7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2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7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200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GB" sz="7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70316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1.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4115" y="577235"/>
            <a:ext cx="102894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Mrs Kind bought a total of 14 ice-creams and ice-lollies for her children and their friends. Ice-creams cost £1 each, while ice-lollies cost 50p each. If Mrs Kind spent £10 altogether, how many of each did she buy?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631476"/>
              </p:ext>
            </p:extLst>
          </p:nvPr>
        </p:nvGraphicFramePr>
        <p:xfrm>
          <a:off x="1224115" y="3551356"/>
          <a:ext cx="9999408" cy="2663479"/>
        </p:xfrm>
        <a:graphic>
          <a:graphicData uri="http://schemas.openxmlformats.org/drawingml/2006/table">
            <a:tbl>
              <a:tblPr firstRow="1" bandRow="1"/>
              <a:tblGrid>
                <a:gridCol w="3333136">
                  <a:extLst>
                    <a:ext uri="{9D8B030D-6E8A-4147-A177-3AD203B41FA5}">
                      <a16:colId xmlns:a16="http://schemas.microsoft.com/office/drawing/2014/main" val="1599939047"/>
                    </a:ext>
                  </a:extLst>
                </a:gridCol>
                <a:gridCol w="3333136">
                  <a:extLst>
                    <a:ext uri="{9D8B030D-6E8A-4147-A177-3AD203B41FA5}">
                      <a16:colId xmlns:a16="http://schemas.microsoft.com/office/drawing/2014/main" val="1763266165"/>
                    </a:ext>
                  </a:extLst>
                </a:gridCol>
                <a:gridCol w="3333136">
                  <a:extLst>
                    <a:ext uri="{9D8B030D-6E8A-4147-A177-3AD203B41FA5}">
                      <a16:colId xmlns:a16="http://schemas.microsoft.com/office/drawing/2014/main" val="2245434137"/>
                    </a:ext>
                  </a:extLst>
                </a:gridCol>
              </a:tblGrid>
              <a:tr h="5900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Ice-creams</a:t>
                      </a:r>
                    </a:p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(£1)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Ice-lollies</a:t>
                      </a:r>
                    </a:p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(50p)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Total spent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48303"/>
                  </a:ext>
                </a:extLst>
              </a:tr>
              <a:tr h="20233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70316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2.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4115" y="577235"/>
            <a:ext cx="102894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Mrs Kind bought a total of 14 ice-creams and ice-lollies for her children and their friends. Ice-creams cost £1 each, while ice-lollies cost 50p each. If Mrs Kind spent £10 altogether, how many of each did she buy?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38672"/>
              </p:ext>
            </p:extLst>
          </p:nvPr>
        </p:nvGraphicFramePr>
        <p:xfrm>
          <a:off x="1224115" y="3551356"/>
          <a:ext cx="9999408" cy="2663479"/>
        </p:xfrm>
        <a:graphic>
          <a:graphicData uri="http://schemas.openxmlformats.org/drawingml/2006/table">
            <a:tbl>
              <a:tblPr firstRow="1" bandRow="1"/>
              <a:tblGrid>
                <a:gridCol w="3333136">
                  <a:extLst>
                    <a:ext uri="{9D8B030D-6E8A-4147-A177-3AD203B41FA5}">
                      <a16:colId xmlns:a16="http://schemas.microsoft.com/office/drawing/2014/main" val="1599939047"/>
                    </a:ext>
                  </a:extLst>
                </a:gridCol>
                <a:gridCol w="3333136">
                  <a:extLst>
                    <a:ext uri="{9D8B030D-6E8A-4147-A177-3AD203B41FA5}">
                      <a16:colId xmlns:a16="http://schemas.microsoft.com/office/drawing/2014/main" val="1763266165"/>
                    </a:ext>
                  </a:extLst>
                </a:gridCol>
                <a:gridCol w="3333136">
                  <a:extLst>
                    <a:ext uri="{9D8B030D-6E8A-4147-A177-3AD203B41FA5}">
                      <a16:colId xmlns:a16="http://schemas.microsoft.com/office/drawing/2014/main" val="2245434137"/>
                    </a:ext>
                  </a:extLst>
                </a:gridCol>
              </a:tblGrid>
              <a:tr h="5900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Ice-creams</a:t>
                      </a:r>
                    </a:p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(£1)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Ice-lollies</a:t>
                      </a:r>
                    </a:p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(50p)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Total spent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48303"/>
                  </a:ext>
                </a:extLst>
              </a:tr>
              <a:tr h="2023399">
                <a:tc>
                  <a:txBody>
                    <a:bodyPr/>
                    <a:lstStyle/>
                    <a:p>
                      <a:pPr algn="ctr"/>
                      <a:r>
                        <a:rPr lang="en-GB" sz="7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7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7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200" dirty="0" smtClean="0">
                          <a:latin typeface="Comic Sans MS" panose="030F0702030302020204" pitchFamily="66" charset="0"/>
                        </a:rPr>
                        <a:t>£10</a:t>
                      </a:r>
                      <a:endParaRPr lang="en-GB" sz="7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70316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2.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0154" y="2037325"/>
            <a:ext cx="10289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Nathan has some 5p and 10p coins in his pocket.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Find out how many of each coin he has if: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9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6412" y="2892731"/>
            <a:ext cx="1028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(a) he has 40p altogether and a total of 6 coins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" y="117987"/>
            <a:ext cx="81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3</a:t>
            </a:r>
            <a:r>
              <a:rPr lang="en-GB" sz="3600" dirty="0" smtClean="0">
                <a:latin typeface="Comic Sans MS" panose="030F0702030302020204" pitchFamily="66" charset="0"/>
              </a:rPr>
              <a:t>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06584"/>
              </p:ext>
            </p:extLst>
          </p:nvPr>
        </p:nvGraphicFramePr>
        <p:xfrm>
          <a:off x="2149983" y="1663559"/>
          <a:ext cx="8557344" cy="3026427"/>
        </p:xfrm>
        <a:graphic>
          <a:graphicData uri="http://schemas.openxmlformats.org/drawingml/2006/table">
            <a:tbl>
              <a:tblPr firstRow="1" bandRow="1"/>
              <a:tblGrid>
                <a:gridCol w="2139336">
                  <a:extLst>
                    <a:ext uri="{9D8B030D-6E8A-4147-A177-3AD203B41FA5}">
                      <a16:colId xmlns:a16="http://schemas.microsoft.com/office/drawing/2014/main" val="3978787722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983387618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472189949"/>
                    </a:ext>
                  </a:extLst>
                </a:gridCol>
                <a:gridCol w="2139336">
                  <a:extLst>
                    <a:ext uri="{9D8B030D-6E8A-4147-A177-3AD203B41FA5}">
                      <a16:colId xmlns:a16="http://schemas.microsoft.com/office/drawing/2014/main" val="3905233449"/>
                    </a:ext>
                  </a:extLst>
                </a:gridCol>
              </a:tblGrid>
              <a:tr h="71063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10p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Total coins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 Total amount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19586"/>
                  </a:ext>
                </a:extLst>
              </a:tr>
              <a:tr h="231578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3967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547" y="1663559"/>
            <a:ext cx="75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(a)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504</Words>
  <Application>Microsoft Office PowerPoint</Application>
  <PresentationFormat>Widescreen</PresentationFormat>
  <Paragraphs>140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Doyle</dc:creator>
  <cp:lastModifiedBy>John Doyle</cp:lastModifiedBy>
  <cp:revision>59</cp:revision>
  <dcterms:created xsi:type="dcterms:W3CDTF">2020-03-29T09:39:05Z</dcterms:created>
  <dcterms:modified xsi:type="dcterms:W3CDTF">2020-07-02T17:47:56Z</dcterms:modified>
</cp:coreProperties>
</file>